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77" r:id="rId5"/>
    <p:sldId id="330" r:id="rId6"/>
    <p:sldId id="270" r:id="rId7"/>
    <p:sldId id="293" r:id="rId8"/>
    <p:sldId id="294" r:id="rId9"/>
    <p:sldId id="295" r:id="rId10"/>
    <p:sldId id="264" r:id="rId11"/>
    <p:sldId id="296" r:id="rId12"/>
    <p:sldId id="297" r:id="rId13"/>
    <p:sldId id="285" r:id="rId14"/>
    <p:sldId id="303" r:id="rId15"/>
    <p:sldId id="327" r:id="rId16"/>
    <p:sldId id="298" r:id="rId17"/>
    <p:sldId id="324" r:id="rId18"/>
    <p:sldId id="336" r:id="rId19"/>
    <p:sldId id="328" r:id="rId20"/>
    <p:sldId id="286" r:id="rId21"/>
    <p:sldId id="284" r:id="rId22"/>
    <p:sldId id="329" r:id="rId23"/>
    <p:sldId id="299" r:id="rId24"/>
    <p:sldId id="300" r:id="rId25"/>
    <p:sldId id="301" r:id="rId26"/>
    <p:sldId id="304" r:id="rId27"/>
    <p:sldId id="305" r:id="rId28"/>
    <p:sldId id="325" r:id="rId29"/>
    <p:sldId id="302" r:id="rId30"/>
    <p:sldId id="306" r:id="rId31"/>
    <p:sldId id="326" r:id="rId32"/>
    <p:sldId id="321" r:id="rId33"/>
    <p:sldId id="331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37" r:id="rId42"/>
    <p:sldId id="338" r:id="rId43"/>
    <p:sldId id="322" r:id="rId44"/>
    <p:sldId id="33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40" r:id="rId53"/>
    <p:sldId id="341" r:id="rId54"/>
    <p:sldId id="323" r:id="rId55"/>
    <p:sldId id="33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7" Type="http://schemas.openxmlformats.org/officeDocument/2006/relationships/slide" Target="slides/slide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handoutMaster" Target="handoutMasters/handout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notesMaster" Target="notesMasters/notesMaster1.xml" /><Relationship Id="rId61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3" Type="http://schemas.openxmlformats.org/officeDocument/2006/relationships/customXml" Target="../customXml/item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presProps" Target="presProps.xml" 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8AFFE-EF6F-1A41-9F1F-22150EE68E0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A1C50A-7F8C-4B48-A541-47908B75D6DD}">
      <dgm:prSet phldrT="[Text]" phldr="0"/>
      <dgm:spPr>
        <a:effectLst>
          <a:outerShdw blurRad="228600" dist="88900" dir="5400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en-US"/>
            <a:t> </a:t>
          </a:r>
        </a:p>
      </dgm:t>
    </dgm:pt>
    <dgm:pt modelId="{DD81AEF3-A179-694E-98A7-AFDE99B9AEC6}" type="parTrans" cxnId="{9F2E85A7-93AD-C64D-A2FC-55189341F97D}">
      <dgm:prSet/>
      <dgm:spPr/>
      <dgm:t>
        <a:bodyPr/>
        <a:lstStyle/>
        <a:p>
          <a:endParaRPr lang="en-US"/>
        </a:p>
      </dgm:t>
    </dgm:pt>
    <dgm:pt modelId="{E3FBB3F5-88E7-9643-83DF-B481E12EC760}" type="sibTrans" cxnId="{9F2E85A7-93AD-C64D-A2FC-55189341F97D}">
      <dgm:prSet/>
      <dgm:spPr/>
      <dgm:t>
        <a:bodyPr/>
        <a:lstStyle/>
        <a:p>
          <a:endParaRPr lang="en-US"/>
        </a:p>
      </dgm:t>
    </dgm:pt>
    <dgm:pt modelId="{6C0C0A36-6ED9-EB46-966F-A58DCAEC6649}">
      <dgm:prSet phldrT="[Text]" phldr="0" custT="1"/>
      <dgm:spPr>
        <a:effectLst>
          <a:outerShdw blurRad="317500" dist="152400" dir="252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+mj-lt"/>
            </a:rPr>
            <a:t>How to detect staircases accurately? </a:t>
          </a:r>
        </a:p>
      </dgm:t>
    </dgm:pt>
    <dgm:pt modelId="{2C590447-0353-5B4A-A34E-21DAA190E334}" type="parTrans" cxnId="{789139D9-0F46-4643-A4DE-E01C2956832B}">
      <dgm:prSet/>
      <dgm:spPr/>
      <dgm:t>
        <a:bodyPr/>
        <a:lstStyle/>
        <a:p>
          <a:endParaRPr lang="en-US"/>
        </a:p>
      </dgm:t>
    </dgm:pt>
    <dgm:pt modelId="{C3F3D99A-A9F7-194A-85D7-2BA623739FC1}" type="sibTrans" cxnId="{789139D9-0F46-4643-A4DE-E01C2956832B}">
      <dgm:prSet/>
      <dgm:spPr/>
      <dgm:t>
        <a:bodyPr/>
        <a:lstStyle/>
        <a:p>
          <a:endParaRPr lang="en-US"/>
        </a:p>
      </dgm:t>
    </dgm:pt>
    <dgm:pt modelId="{AFE0FB08-F9BB-EE46-992C-7BEC19261CA2}">
      <dgm:prSet phldrT="[Text]" phldr="0" custT="1"/>
      <dgm:spPr>
        <a:effectLst>
          <a:outerShdw blurRad="317500" dist="152400" dir="252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+mj-lt"/>
            </a:rPr>
            <a:t>How to get dimensions of steps correctly?</a:t>
          </a:r>
        </a:p>
      </dgm:t>
    </dgm:pt>
    <dgm:pt modelId="{E1BB6925-D773-C449-BD62-A9E490B52E8C}" type="parTrans" cxnId="{34A5095C-3409-5D4E-B124-9D6A14A545E1}">
      <dgm:prSet/>
      <dgm:spPr/>
      <dgm:t>
        <a:bodyPr/>
        <a:lstStyle/>
        <a:p>
          <a:endParaRPr lang="en-US"/>
        </a:p>
      </dgm:t>
    </dgm:pt>
    <dgm:pt modelId="{E2C17384-01E8-B048-9F24-726C031C9FF4}" type="sibTrans" cxnId="{34A5095C-3409-5D4E-B124-9D6A14A545E1}">
      <dgm:prSet/>
      <dgm:spPr/>
      <dgm:t>
        <a:bodyPr/>
        <a:lstStyle/>
        <a:p>
          <a:endParaRPr lang="en-US"/>
        </a:p>
      </dgm:t>
    </dgm:pt>
    <dgm:pt modelId="{B57C1773-7CFC-724E-BED3-90BE7253C80E}">
      <dgm:prSet phldrT="[Text]" phldr="0" custT="1"/>
      <dgm:spPr>
        <a:effectLst>
          <a:outerShdw blurRad="317500" dist="152400" dir="252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+mj-lt"/>
            </a:rPr>
            <a:t>How to move robot’s legs?</a:t>
          </a:r>
        </a:p>
      </dgm:t>
    </dgm:pt>
    <dgm:pt modelId="{DF132A9B-1D3F-E248-AFB3-BE2E87EDEB7C}" type="parTrans" cxnId="{4BC713AF-9380-5849-9993-39D42D77DDFB}">
      <dgm:prSet/>
      <dgm:spPr/>
      <dgm:t>
        <a:bodyPr/>
        <a:lstStyle/>
        <a:p>
          <a:endParaRPr lang="en-US"/>
        </a:p>
      </dgm:t>
    </dgm:pt>
    <dgm:pt modelId="{54EA49B8-3D1E-9242-A325-2F58F80AD178}" type="sibTrans" cxnId="{4BC713AF-9380-5849-9993-39D42D77DDFB}">
      <dgm:prSet/>
      <dgm:spPr/>
      <dgm:t>
        <a:bodyPr/>
        <a:lstStyle/>
        <a:p>
          <a:endParaRPr lang="en-US"/>
        </a:p>
      </dgm:t>
    </dgm:pt>
    <dgm:pt modelId="{64E9060E-39AE-E344-BEB8-866FCC7CDADA}">
      <dgm:prSet phldrT="[Text]" phldr="0" custT="1"/>
      <dgm:spPr>
        <a:effectLst>
          <a:outerShdw blurRad="317500" dist="152400" dir="252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+mj-lt"/>
            </a:rPr>
            <a:t>How to maintain robot’s body balance?</a:t>
          </a:r>
        </a:p>
      </dgm:t>
    </dgm:pt>
    <dgm:pt modelId="{B02D4E33-D1CC-AF4F-A52D-0DE6B86E7A4D}" type="parTrans" cxnId="{350501A1-3CBE-EA41-8FE1-EE65E320C0BA}">
      <dgm:prSet/>
      <dgm:spPr/>
      <dgm:t>
        <a:bodyPr/>
        <a:lstStyle/>
        <a:p>
          <a:endParaRPr lang="en-US"/>
        </a:p>
      </dgm:t>
    </dgm:pt>
    <dgm:pt modelId="{2BA69D73-CA41-C640-8E7F-C02116E97E50}" type="sibTrans" cxnId="{350501A1-3CBE-EA41-8FE1-EE65E320C0BA}">
      <dgm:prSet/>
      <dgm:spPr/>
      <dgm:t>
        <a:bodyPr/>
        <a:lstStyle/>
        <a:p>
          <a:endParaRPr lang="en-US"/>
        </a:p>
      </dgm:t>
    </dgm:pt>
    <dgm:pt modelId="{FA34353B-7508-6347-B9C5-EF0743BDDA29}">
      <dgm:prSet phldrT="[Text]" phldr="0" custT="1"/>
      <dgm:spPr>
        <a:effectLst>
          <a:outerShdw blurRad="317500" dist="152400" dir="252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+mj-lt"/>
            </a:rPr>
            <a:t>How to continue safe, speed and smooth move? </a:t>
          </a:r>
        </a:p>
      </dgm:t>
    </dgm:pt>
    <dgm:pt modelId="{2C144A7F-0B6C-7F41-8250-C27884FC20C7}" type="parTrans" cxnId="{DAA084C1-25F3-5A4C-A6FB-D2C2F3152EB5}">
      <dgm:prSet/>
      <dgm:spPr/>
      <dgm:t>
        <a:bodyPr/>
        <a:lstStyle/>
        <a:p>
          <a:endParaRPr lang="en-US"/>
        </a:p>
      </dgm:t>
    </dgm:pt>
    <dgm:pt modelId="{C9DF37DD-2BD3-1347-8E56-C0FAC7A45846}" type="sibTrans" cxnId="{DAA084C1-25F3-5A4C-A6FB-D2C2F3152EB5}">
      <dgm:prSet/>
      <dgm:spPr/>
      <dgm:t>
        <a:bodyPr/>
        <a:lstStyle/>
        <a:p>
          <a:endParaRPr lang="en-US"/>
        </a:p>
      </dgm:t>
    </dgm:pt>
    <dgm:pt modelId="{8C50D3DC-F225-EC46-8F8D-581CEE407138}" type="pres">
      <dgm:prSet presAssocID="{B908AFFE-EF6F-1A41-9F1F-22150EE68E02}" presName="linearFlow" presStyleCnt="0">
        <dgm:presLayoutVars>
          <dgm:dir/>
          <dgm:animLvl val="lvl"/>
          <dgm:resizeHandles val="exact"/>
        </dgm:presLayoutVars>
      </dgm:prSet>
      <dgm:spPr/>
    </dgm:pt>
    <dgm:pt modelId="{CEFEFF0B-BF0A-1F45-BFE9-AE24A7420579}" type="pres">
      <dgm:prSet presAssocID="{A9A1C50A-7F8C-4B48-A541-47908B75D6DD}" presName="composite" presStyleCnt="0"/>
      <dgm:spPr/>
    </dgm:pt>
    <dgm:pt modelId="{CC8F826C-B142-5B47-9D41-BAFFBAC46C9B}" type="pres">
      <dgm:prSet presAssocID="{A9A1C50A-7F8C-4B48-A541-47908B75D6DD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5EB5B693-AB29-7F49-8DF8-24C10F581C0B}" type="pres">
      <dgm:prSet presAssocID="{A9A1C50A-7F8C-4B48-A541-47908B75D6DD}" presName="descendantText" presStyleLbl="alignAcc1" presStyleIdx="0" presStyleCnt="1" custScaleY="148935" custLinFactNeighborX="4741" custLinFactNeighborY="0">
        <dgm:presLayoutVars>
          <dgm:bulletEnabled val="1"/>
        </dgm:presLayoutVars>
      </dgm:prSet>
      <dgm:spPr/>
    </dgm:pt>
  </dgm:ptLst>
  <dgm:cxnLst>
    <dgm:cxn modelId="{B51DD406-FEB0-1841-B152-F93F08D2CDD7}" type="presOf" srcId="{A9A1C50A-7F8C-4B48-A541-47908B75D6DD}" destId="{CC8F826C-B142-5B47-9D41-BAFFBAC46C9B}" srcOrd="0" destOrd="0" presId="urn:microsoft.com/office/officeart/2005/8/layout/chevron2"/>
    <dgm:cxn modelId="{347B2009-58C8-C74F-BCEC-C516AD2F8E0B}" type="presOf" srcId="{AFE0FB08-F9BB-EE46-992C-7BEC19261CA2}" destId="{5EB5B693-AB29-7F49-8DF8-24C10F581C0B}" srcOrd="0" destOrd="1" presId="urn:microsoft.com/office/officeart/2005/8/layout/chevron2"/>
    <dgm:cxn modelId="{A1C35E2C-00D0-364C-927A-FED5347BDEDA}" type="presOf" srcId="{6C0C0A36-6ED9-EB46-966F-A58DCAEC6649}" destId="{5EB5B693-AB29-7F49-8DF8-24C10F581C0B}" srcOrd="0" destOrd="0" presId="urn:microsoft.com/office/officeart/2005/8/layout/chevron2"/>
    <dgm:cxn modelId="{34A5095C-3409-5D4E-B124-9D6A14A545E1}" srcId="{A9A1C50A-7F8C-4B48-A541-47908B75D6DD}" destId="{AFE0FB08-F9BB-EE46-992C-7BEC19261CA2}" srcOrd="1" destOrd="0" parTransId="{E1BB6925-D773-C449-BD62-A9E490B52E8C}" sibTransId="{E2C17384-01E8-B048-9F24-726C031C9FF4}"/>
    <dgm:cxn modelId="{045E9C5F-C609-E240-A5F1-C78778A9DF85}" type="presOf" srcId="{64E9060E-39AE-E344-BEB8-866FCC7CDADA}" destId="{5EB5B693-AB29-7F49-8DF8-24C10F581C0B}" srcOrd="0" destOrd="3" presId="urn:microsoft.com/office/officeart/2005/8/layout/chevron2"/>
    <dgm:cxn modelId="{180AF966-069D-734E-A56E-923B8399B91B}" type="presOf" srcId="{B57C1773-7CFC-724E-BED3-90BE7253C80E}" destId="{5EB5B693-AB29-7F49-8DF8-24C10F581C0B}" srcOrd="0" destOrd="2" presId="urn:microsoft.com/office/officeart/2005/8/layout/chevron2"/>
    <dgm:cxn modelId="{350501A1-3CBE-EA41-8FE1-EE65E320C0BA}" srcId="{A9A1C50A-7F8C-4B48-A541-47908B75D6DD}" destId="{64E9060E-39AE-E344-BEB8-866FCC7CDADA}" srcOrd="3" destOrd="0" parTransId="{B02D4E33-D1CC-AF4F-A52D-0DE6B86E7A4D}" sibTransId="{2BA69D73-CA41-C640-8E7F-C02116E97E50}"/>
    <dgm:cxn modelId="{9F2E85A7-93AD-C64D-A2FC-55189341F97D}" srcId="{B908AFFE-EF6F-1A41-9F1F-22150EE68E02}" destId="{A9A1C50A-7F8C-4B48-A541-47908B75D6DD}" srcOrd="0" destOrd="0" parTransId="{DD81AEF3-A179-694E-98A7-AFDE99B9AEC6}" sibTransId="{E3FBB3F5-88E7-9643-83DF-B481E12EC760}"/>
    <dgm:cxn modelId="{4BC713AF-9380-5849-9993-39D42D77DDFB}" srcId="{A9A1C50A-7F8C-4B48-A541-47908B75D6DD}" destId="{B57C1773-7CFC-724E-BED3-90BE7253C80E}" srcOrd="2" destOrd="0" parTransId="{DF132A9B-1D3F-E248-AFB3-BE2E87EDEB7C}" sibTransId="{54EA49B8-3D1E-9242-A325-2F58F80AD178}"/>
    <dgm:cxn modelId="{DAA084C1-25F3-5A4C-A6FB-D2C2F3152EB5}" srcId="{A9A1C50A-7F8C-4B48-A541-47908B75D6DD}" destId="{FA34353B-7508-6347-B9C5-EF0743BDDA29}" srcOrd="4" destOrd="0" parTransId="{2C144A7F-0B6C-7F41-8250-C27884FC20C7}" sibTransId="{C9DF37DD-2BD3-1347-8E56-C0FAC7A45846}"/>
    <dgm:cxn modelId="{6A661FC3-8326-8A41-84B9-7F8844D4802C}" type="presOf" srcId="{B908AFFE-EF6F-1A41-9F1F-22150EE68E02}" destId="{8C50D3DC-F225-EC46-8F8D-581CEE407138}" srcOrd="0" destOrd="0" presId="urn:microsoft.com/office/officeart/2005/8/layout/chevron2"/>
    <dgm:cxn modelId="{9018D2D0-6422-7E42-9F5F-6886A0010D9D}" type="presOf" srcId="{FA34353B-7508-6347-B9C5-EF0743BDDA29}" destId="{5EB5B693-AB29-7F49-8DF8-24C10F581C0B}" srcOrd="0" destOrd="4" presId="urn:microsoft.com/office/officeart/2005/8/layout/chevron2"/>
    <dgm:cxn modelId="{789139D9-0F46-4643-A4DE-E01C2956832B}" srcId="{A9A1C50A-7F8C-4B48-A541-47908B75D6DD}" destId="{6C0C0A36-6ED9-EB46-966F-A58DCAEC6649}" srcOrd="0" destOrd="0" parTransId="{2C590447-0353-5B4A-A34E-21DAA190E334}" sibTransId="{C3F3D99A-A9F7-194A-85D7-2BA623739FC1}"/>
    <dgm:cxn modelId="{46BD0F68-EC0F-F846-B5D9-95F04517682B}" type="presParOf" srcId="{8C50D3DC-F225-EC46-8F8D-581CEE407138}" destId="{CEFEFF0B-BF0A-1F45-BFE9-AE24A7420579}" srcOrd="0" destOrd="0" presId="urn:microsoft.com/office/officeart/2005/8/layout/chevron2"/>
    <dgm:cxn modelId="{D4AADE45-AAAD-6F46-AB87-7844645FE083}" type="presParOf" srcId="{CEFEFF0B-BF0A-1F45-BFE9-AE24A7420579}" destId="{CC8F826C-B142-5B47-9D41-BAFFBAC46C9B}" srcOrd="0" destOrd="0" presId="urn:microsoft.com/office/officeart/2005/8/layout/chevron2"/>
    <dgm:cxn modelId="{886B800A-3C3C-D640-B469-C51D6D45E25F}" type="presParOf" srcId="{CEFEFF0B-BF0A-1F45-BFE9-AE24A7420579}" destId="{5EB5B693-AB29-7F49-8DF8-24C10F581C0B}" srcOrd="1" destOrd="0" presId="urn:microsoft.com/office/officeart/2005/8/layout/chevron2"/>
  </dgm:cxnLst>
  <dgm:bg>
    <a:effectLst>
      <a:outerShdw blurRad="50800" dist="38100" algn="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detect staircases accurately?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identify low light situations?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increase brightness of image? 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collect a data set?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count number of steps in a staircase?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5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5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5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5" custLinFactNeighborX="3049" custLinFactNeighborY="152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5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4" presStyleCnt="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4" presStyleCnt="5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4" destOrd="0" parTransId="{C86D3ABF-7472-A447-9548-A81BF47F00D3}" sibTransId="{D29D991C-2516-894E-91E5-CEF89D14CFAF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7" destOrd="0" presId="urn:microsoft.com/office/officeart/2005/8/layout/vList3"/>
    <dgm:cxn modelId="{46C8454F-0735-4139-993C-68DDC4B7FE23}" type="presParOf" srcId="{1088AB8E-903E-5240-9D8D-F1E779DB7FEF}" destId="{57AB7047-2FA3-F34B-9D7A-DD3068481769}" srcOrd="8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/>
            <a:t>90%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custT="1"/>
      <dgm:spPr/>
      <dgm:t>
        <a:bodyPr/>
        <a:lstStyle/>
        <a:p>
          <a:r>
            <a:rPr lang="en-US" sz="2400">
              <a:latin typeface="+mj-lt"/>
              <a:cs typeface="Arial" panose="020B0604020202020204" pitchFamily="34" charset="0"/>
            </a:rPr>
            <a:t>Identify staircase</a:t>
          </a:r>
          <a:endParaRPr lang="en-US" sz="2400"/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/>
            <a:t>70%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custT="1"/>
      <dgm:spPr/>
      <dgm:t>
        <a:bodyPr/>
        <a:lstStyle/>
        <a:p>
          <a:r>
            <a:rPr lang="en-US" sz="2400">
              <a:latin typeface="+mj-lt"/>
              <a:cs typeface="Arial" panose="020B0604020202020204" pitchFamily="34" charset="0"/>
            </a:rPr>
            <a:t>Get number of steps have to climb</a:t>
          </a:r>
          <a:endParaRPr lang="en-US" sz="2400"/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/>
            <a:t>50%</a:t>
          </a:r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r>
            <a:rPr lang="en-US" sz="2400">
              <a:latin typeface="+mj-lt"/>
              <a:cs typeface="Arial" panose="020B0604020202020204" pitchFamily="34" charset="0"/>
            </a:rPr>
            <a:t>Integrate robot camera to the detection system</a:t>
          </a:r>
          <a:endParaRPr lang="en-US" sz="2400"/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r>
            <a:rPr lang="en-US" sz="2400"/>
            <a:t>70%</a:t>
          </a: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BA879F52-8105-44AB-ABCD-9A5ADC6D8FE0}">
      <dgm:prSet phldrT="[Text]" custT="1"/>
      <dgm:spPr/>
      <dgm:t>
        <a:bodyPr/>
        <a:lstStyle/>
        <a:p>
          <a:r>
            <a:rPr lang="en-US" sz="2400">
              <a:latin typeface="+mj-lt"/>
            </a:rPr>
            <a:t>Staircase boundary line detection model</a:t>
          </a:r>
          <a:endParaRPr lang="en-US" sz="2400"/>
        </a:p>
      </dgm:t>
    </dgm:pt>
    <dgm:pt modelId="{C4162319-07E1-4A54-8341-E14768773B7B}" type="parTrans" cxnId="{707B3BD1-4FFA-4C39-8813-7C48E8728080}">
      <dgm:prSet/>
      <dgm:spPr/>
      <dgm:t>
        <a:bodyPr/>
        <a:lstStyle/>
        <a:p>
          <a:endParaRPr lang="en-US"/>
        </a:p>
      </dgm:t>
    </dgm:pt>
    <dgm:pt modelId="{66F85CF9-0ECC-4C1A-85D5-0C48598FB72A}" type="sibTrans" cxnId="{707B3BD1-4FFA-4C39-8813-7C48E8728080}">
      <dgm:prSet/>
      <dgm:spPr/>
      <dgm:t>
        <a:bodyPr/>
        <a:lstStyle/>
        <a:p>
          <a:endParaRPr lang="en-US"/>
        </a:p>
      </dgm:t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68A2713-F134-4889-A08D-70967D16CDC8}" type="presOf" srcId="{D9A0A7E6-6F6C-45F6-960B-1275CEA603B1}" destId="{42CD3160-F4CA-4A78-9881-7D248171C153}" srcOrd="0" destOrd="0" presId="urn:microsoft.com/office/officeart/2005/8/layout/chevron2"/>
    <dgm:cxn modelId="{15FA5319-6B56-4670-99AE-1680A94D186E}" type="presOf" srcId="{3A35CEE0-2D17-40A4-96F5-292DFF8521A6}" destId="{803CA938-DC1A-4751-B64E-FE9AFF832480}" srcOrd="0" destOrd="0" presId="urn:microsoft.com/office/officeart/2005/8/layout/chevron2"/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1662B764-00DD-4A79-AE37-0ADD2D343CF8}" type="presOf" srcId="{90EBDF9B-211E-4AA9-B302-E9C65C589F58}" destId="{86714D37-009C-450D-9F49-803C7A60DFF0}" srcOrd="0" destOrd="0" presId="urn:microsoft.com/office/officeart/2005/8/layout/chevron2"/>
    <dgm:cxn modelId="{6EA12C6E-8B86-4544-A2A2-EBF4CF0A08B1}" type="presOf" srcId="{A610186C-BA27-4AFC-9609-8BFBB25C755E}" destId="{B377F459-DD4D-446D-AD7A-064C2BF8D014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F1F433BF-A38A-4B5E-A8DB-6B67DE699077}" type="presOf" srcId="{3F150B67-5017-4201-ADE3-7B0DCB597364}" destId="{34C38779-BD7A-412E-A9E7-938395F51A8D}" srcOrd="0" destOrd="0" presId="urn:microsoft.com/office/officeart/2005/8/layout/chevron2"/>
    <dgm:cxn modelId="{2DE288BF-9F86-4ABE-B3B0-3977BE0075A0}" type="presOf" srcId="{E2CC56D9-AE3B-4FD8-94A7-1B0204167BFC}" destId="{8BAA699A-945F-4C74-9E9D-1C41C7F4FA51}" srcOrd="0" destOrd="0" presId="urn:microsoft.com/office/officeart/2005/8/layout/chevron2"/>
    <dgm:cxn modelId="{707B3BD1-4FFA-4C39-8813-7C48E8728080}" srcId="{A610186C-BA27-4AFC-9609-8BFBB25C755E}" destId="{BA879F52-8105-44AB-ABCD-9A5ADC6D8FE0}" srcOrd="0" destOrd="0" parTransId="{C4162319-07E1-4A54-8341-E14768773B7B}" sibTransId="{66F85CF9-0ECC-4C1A-85D5-0C48598FB72A}"/>
    <dgm:cxn modelId="{87DA26D6-95CB-4D28-9CEE-0C090443AE4A}" type="presOf" srcId="{3EEB6307-1DF2-4AC3-B5F6-92050466DC95}" destId="{37C52BA1-7A7E-4825-BFBB-DE4818060397}" srcOrd="0" destOrd="0" presId="urn:microsoft.com/office/officeart/2005/8/layout/chevron2"/>
    <dgm:cxn modelId="{A9E2F4E0-D4FF-46FE-972E-778F3CF1BAE7}" type="presOf" srcId="{BA879F52-8105-44AB-ABCD-9A5ADC6D8FE0}" destId="{B37B7367-E952-4FF5-9EF1-05A59215554E}" srcOrd="0" destOrd="0" presId="urn:microsoft.com/office/officeart/2005/8/layout/chevron2"/>
    <dgm:cxn modelId="{DEFC653C-2095-473A-9A8A-71BED70299DB}" type="presParOf" srcId="{C6ED7914-1D3D-44B7-9A15-742CE55788ED}" destId="{4C0E8C96-44E9-42F6-8E6E-E04F2C2A7586}" srcOrd="0" destOrd="0" presId="urn:microsoft.com/office/officeart/2005/8/layout/chevron2"/>
    <dgm:cxn modelId="{C8131EE8-A4EF-4801-B582-B9ABD275EAD6}" type="presParOf" srcId="{4C0E8C96-44E9-42F6-8E6E-E04F2C2A7586}" destId="{34C38779-BD7A-412E-A9E7-938395F51A8D}" srcOrd="0" destOrd="0" presId="urn:microsoft.com/office/officeart/2005/8/layout/chevron2"/>
    <dgm:cxn modelId="{5EAB2374-B024-403F-90A7-A54B47848FA1}" type="presParOf" srcId="{4C0E8C96-44E9-42F6-8E6E-E04F2C2A7586}" destId="{37C52BA1-7A7E-4825-BFBB-DE4818060397}" srcOrd="1" destOrd="0" presId="urn:microsoft.com/office/officeart/2005/8/layout/chevron2"/>
    <dgm:cxn modelId="{065824AA-C4D0-4C9F-86C4-DABD542EB9CC}" type="presParOf" srcId="{C6ED7914-1D3D-44B7-9A15-742CE55788ED}" destId="{B99019EA-F609-488D-8691-97A9110432C4}" srcOrd="1" destOrd="0" presId="urn:microsoft.com/office/officeart/2005/8/layout/chevron2"/>
    <dgm:cxn modelId="{1957D547-6E77-45F2-9E25-2F7B03D720E4}" type="presParOf" srcId="{C6ED7914-1D3D-44B7-9A15-742CE55788ED}" destId="{012385EB-33EF-47E9-B16D-AEE75C64F116}" srcOrd="2" destOrd="0" presId="urn:microsoft.com/office/officeart/2005/8/layout/chevron2"/>
    <dgm:cxn modelId="{55423252-98AF-400B-AD83-00DC13CAA4CD}" type="presParOf" srcId="{012385EB-33EF-47E9-B16D-AEE75C64F116}" destId="{803CA938-DC1A-4751-B64E-FE9AFF832480}" srcOrd="0" destOrd="0" presId="urn:microsoft.com/office/officeart/2005/8/layout/chevron2"/>
    <dgm:cxn modelId="{8C6429BF-9DA1-47E2-BC18-17387F42F777}" type="presParOf" srcId="{012385EB-33EF-47E9-B16D-AEE75C64F116}" destId="{86714D37-009C-450D-9F49-803C7A60DFF0}" srcOrd="1" destOrd="0" presId="urn:microsoft.com/office/officeart/2005/8/layout/chevron2"/>
    <dgm:cxn modelId="{687AF155-823D-472E-AF37-BEDD1A9ABA4B}" type="presParOf" srcId="{C6ED7914-1D3D-44B7-9A15-742CE55788ED}" destId="{276A2522-6519-483B-B885-D6414AF4AFB5}" srcOrd="3" destOrd="0" presId="urn:microsoft.com/office/officeart/2005/8/layout/chevron2"/>
    <dgm:cxn modelId="{C8A69237-848A-420D-AA14-B422992FF649}" type="presParOf" srcId="{C6ED7914-1D3D-44B7-9A15-742CE55788ED}" destId="{A57D59BD-5B08-4AA2-90B5-A09C475C1032}" srcOrd="4" destOrd="0" presId="urn:microsoft.com/office/officeart/2005/8/layout/chevron2"/>
    <dgm:cxn modelId="{8308AA1B-C1A3-46A5-9B5F-3C1BFFB4B436}" type="presParOf" srcId="{A57D59BD-5B08-4AA2-90B5-A09C475C1032}" destId="{B377F459-DD4D-446D-AD7A-064C2BF8D014}" srcOrd="0" destOrd="0" presId="urn:microsoft.com/office/officeart/2005/8/layout/chevron2"/>
    <dgm:cxn modelId="{66DFF529-4DD6-4322-BF96-F7CE0514C25F}" type="presParOf" srcId="{A57D59BD-5B08-4AA2-90B5-A09C475C1032}" destId="{B37B7367-E952-4FF5-9EF1-05A59215554E}" srcOrd="1" destOrd="0" presId="urn:microsoft.com/office/officeart/2005/8/layout/chevron2"/>
    <dgm:cxn modelId="{90A0377B-8A78-4AD7-9C6C-A386A0703899}" type="presParOf" srcId="{C6ED7914-1D3D-44B7-9A15-742CE55788ED}" destId="{0CAA5C32-12FD-44D6-907B-0FFECA117947}" srcOrd="5" destOrd="0" presId="urn:microsoft.com/office/officeart/2005/8/layout/chevron2"/>
    <dgm:cxn modelId="{B24A5079-956E-4512-947A-4EB3C67B69C4}" type="presParOf" srcId="{C6ED7914-1D3D-44B7-9A15-742CE55788ED}" destId="{2B3503E5-660D-4741-8A2B-128ACF2281A4}" srcOrd="6" destOrd="0" presId="urn:microsoft.com/office/officeart/2005/8/layout/chevron2"/>
    <dgm:cxn modelId="{39E61CCC-CB8F-41B8-95AF-3A0EE3BDC8A9}" type="presParOf" srcId="{2B3503E5-660D-4741-8A2B-128ACF2281A4}" destId="{8BAA699A-945F-4C74-9E9D-1C41C7F4FA51}" srcOrd="0" destOrd="0" presId="urn:microsoft.com/office/officeart/2005/8/layout/chevron2"/>
    <dgm:cxn modelId="{8D5EED5D-93D2-4135-80A5-E9148551DE81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move robot with legs</a:t>
          </a:r>
          <a:r>
            <a:rPr lang="en-US">
              <a:latin typeface="+mj-lt"/>
            </a:rPr>
            <a:t>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manage weight between legs</a:t>
          </a:r>
          <a:r>
            <a:rPr lang="en-US">
              <a:latin typeface="+mj-lt"/>
            </a:rPr>
            <a:t>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correctly move between steps and how to manage distance between legs</a:t>
          </a:r>
          <a:r>
            <a:rPr lang="en-US">
              <a:latin typeface="+mj-lt"/>
            </a:rPr>
            <a:t>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control speed between legs</a:t>
          </a:r>
          <a:r>
            <a:rPr lang="en-US">
              <a:latin typeface="+mj-lt"/>
            </a:rPr>
            <a:t>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4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4" custLinFactNeighborX="3049" custLinFactNeighborY="152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>
              <a:latin typeface="Calibri"/>
            </a:rPr>
            <a:t>50</a:t>
          </a:r>
          <a:r>
            <a:rPr lang="en-US" sz="2400"/>
            <a:t>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phldr="0" custT="1"/>
      <dgm:spPr/>
      <dgm:t>
        <a:bodyPr/>
        <a:lstStyle/>
        <a:p>
          <a:pPr rtl="0"/>
          <a:r>
            <a:rPr lang="en-US" sz="2400">
              <a:latin typeface="+mj-lt"/>
              <a:ea typeface="+mj-lt"/>
              <a:cs typeface="Arial"/>
            </a:rPr>
            <a:t>How to move robot using walking pattern</a:t>
          </a:r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/>
            <a:t>70%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phldr="0" custT="1"/>
      <dgm:spPr/>
      <dgm:t>
        <a:bodyPr/>
        <a:lstStyle/>
        <a:p>
          <a:pPr rtl="0"/>
          <a:r>
            <a:rPr lang="en-US" sz="2400">
              <a:latin typeface="Calibri"/>
              <a:ea typeface="+mj-lt"/>
              <a:cs typeface="Calibri"/>
            </a:rPr>
            <a:t>How to </a:t>
          </a:r>
          <a:r>
            <a:rPr lang="en-US" sz="2400"/>
            <a:t>balance between legs</a:t>
          </a:r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>
              <a:latin typeface="Calibri"/>
            </a:rPr>
            <a:t>100</a:t>
          </a:r>
          <a:r>
            <a:rPr lang="en-US" sz="2400"/>
            <a:t>%</a:t>
          </a:r>
          <a:r>
            <a:rPr lang="en-US" sz="2400">
              <a:latin typeface="Calibri"/>
            </a:rPr>
            <a:t> </a:t>
          </a:r>
          <a:endParaRPr lang="en-US" sz="2400"/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pPr rtl="0"/>
          <a:r>
            <a:rPr lang="en-US" sz="2400">
              <a:latin typeface="+mj-lt"/>
              <a:cs typeface="Arial"/>
            </a:rPr>
            <a:t>Integrate </a:t>
          </a:r>
          <a:r>
            <a:rPr lang="en-US" sz="2400">
              <a:latin typeface="+mj-lt"/>
              <a:ea typeface="+mj-lt"/>
              <a:cs typeface="Arial"/>
            </a:rPr>
            <a:t>with other component and testing</a:t>
          </a:r>
          <a:endParaRPr lang="en-US" sz="2400">
            <a:cs typeface="Arial"/>
          </a:endParaRPr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pPr rtl="0"/>
          <a:r>
            <a:rPr lang="en-US" sz="2400">
              <a:latin typeface="Calibri"/>
            </a:rPr>
            <a:t>90</a:t>
          </a:r>
          <a:r>
            <a:rPr lang="en-US" sz="2400"/>
            <a:t>%</a:t>
          </a:r>
          <a:endParaRPr lang="en-US" sz="2400">
            <a:latin typeface="Calibri"/>
            <a:ea typeface="+mj-lt"/>
            <a:cs typeface="Calibri"/>
          </a:endParaRP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05E11C88-3C46-487F-9F59-5F624F2B4E9C}">
      <dgm:prSet phldr="0"/>
      <dgm:spPr/>
      <dgm:t>
        <a:bodyPr/>
        <a:lstStyle/>
        <a:p>
          <a:pPr rtl="0"/>
          <a:r>
            <a:rPr lang="en-US">
              <a:latin typeface="+mj-lt"/>
              <a:ea typeface="+mj-lt"/>
              <a:cs typeface="+mj-lt"/>
            </a:rPr>
            <a:t> How to climb staircases using pattern                                                                          </a:t>
          </a:r>
          <a:endParaRPr lang="en-US">
            <a:ea typeface="+mj-lt"/>
          </a:endParaRPr>
        </a:p>
      </dgm:t>
    </dgm:pt>
    <dgm:pt modelId="{F66A3530-9005-4314-BB39-C5C082B88908}" type="parTrans" cxnId="{9CF8978C-7E5B-4EAE-85B0-FC3DB01708B9}">
      <dgm:prSet/>
      <dgm:spPr/>
    </dgm:pt>
    <dgm:pt modelId="{E81318D3-9658-4DC3-B9C1-48D969E5A71A}" type="sibTrans" cxnId="{9CF8978C-7E5B-4EAE-85B0-FC3DB01708B9}">
      <dgm:prSet/>
      <dgm:spPr/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F8A16833-BDA2-47FE-9CE3-749C6EA805C5}" type="presOf" srcId="{90EBDF9B-211E-4AA9-B302-E9C65C589F58}" destId="{86714D37-009C-450D-9F49-803C7A60DFF0}" srcOrd="0" destOrd="0" presId="urn:microsoft.com/office/officeart/2005/8/layout/chevron2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0F094639-CB21-440C-B82B-BFF521E48799}" type="presOf" srcId="{A610186C-BA27-4AFC-9609-8BFBB25C755E}" destId="{B377F459-DD4D-446D-AD7A-064C2BF8D014}" srcOrd="0" destOrd="0" presId="urn:microsoft.com/office/officeart/2005/8/layout/chevron2"/>
    <dgm:cxn modelId="{7C0A863E-9D9B-4557-83C0-5678330AFC94}" type="presOf" srcId="{D9A0A7E6-6F6C-45F6-960B-1275CEA603B1}" destId="{42CD3160-F4CA-4A78-9881-7D248171C153}" srcOrd="0" destOrd="0" presId="urn:microsoft.com/office/officeart/2005/8/layout/chevron2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CF9C9C45-B72B-42D0-BDCD-1D3B81035328}" type="presOf" srcId="{3EEB6307-1DF2-4AC3-B5F6-92050466DC95}" destId="{37C52BA1-7A7E-4825-BFBB-DE4818060397}" srcOrd="0" destOrd="0" presId="urn:microsoft.com/office/officeart/2005/8/layout/chevron2"/>
    <dgm:cxn modelId="{20C7FE52-6A5F-4018-9D8E-C5E1D9249C3A}" type="presOf" srcId="{05E11C88-3C46-487F-9F59-5F624F2B4E9C}" destId="{B37B7367-E952-4FF5-9EF1-05A59215554E}" srcOrd="0" destOrd="0" presId="urn:microsoft.com/office/officeart/2005/8/layout/chevron2"/>
    <dgm:cxn modelId="{9CF8978C-7E5B-4EAE-85B0-FC3DB01708B9}" srcId="{A610186C-BA27-4AFC-9609-8BFBB25C755E}" destId="{05E11C88-3C46-487F-9F59-5F624F2B4E9C}" srcOrd="0" destOrd="0" parTransId="{F66A3530-9005-4314-BB39-C5C082B88908}" sibTransId="{E81318D3-9658-4DC3-B9C1-48D969E5A71A}"/>
    <dgm:cxn modelId="{9CDCED91-EA78-4F44-9EBC-F3067B75E29C}" type="presOf" srcId="{3A35CEE0-2D17-40A4-96F5-292DFF8521A6}" destId="{803CA938-DC1A-4751-B64E-FE9AFF832480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8D0338C9-5044-41BE-A0A3-72D27252428F}" type="presOf" srcId="{E2CC56D9-AE3B-4FD8-94A7-1B0204167BFC}" destId="{8BAA699A-945F-4C74-9E9D-1C41C7F4FA51}" srcOrd="0" destOrd="0" presId="urn:microsoft.com/office/officeart/2005/8/layout/chevron2"/>
    <dgm:cxn modelId="{27015DE4-A942-4257-9E40-C988984068EC}" type="presOf" srcId="{3F150B67-5017-4201-ADE3-7B0DCB597364}" destId="{34C38779-BD7A-412E-A9E7-938395F51A8D}" srcOrd="0" destOrd="0" presId="urn:microsoft.com/office/officeart/2005/8/layout/chevron2"/>
    <dgm:cxn modelId="{A0C3C7EF-6669-42FC-B1C2-A5A4F80E39C0}" type="presParOf" srcId="{C6ED7914-1D3D-44B7-9A15-742CE55788ED}" destId="{4C0E8C96-44E9-42F6-8E6E-E04F2C2A7586}" srcOrd="0" destOrd="0" presId="urn:microsoft.com/office/officeart/2005/8/layout/chevron2"/>
    <dgm:cxn modelId="{CADFF71D-0DCA-49F2-B284-D4B7F6ECA8D9}" type="presParOf" srcId="{4C0E8C96-44E9-42F6-8E6E-E04F2C2A7586}" destId="{34C38779-BD7A-412E-A9E7-938395F51A8D}" srcOrd="0" destOrd="0" presId="urn:microsoft.com/office/officeart/2005/8/layout/chevron2"/>
    <dgm:cxn modelId="{8AFF8EE7-15B7-4073-9015-46EB56D4E383}" type="presParOf" srcId="{4C0E8C96-44E9-42F6-8E6E-E04F2C2A7586}" destId="{37C52BA1-7A7E-4825-BFBB-DE4818060397}" srcOrd="1" destOrd="0" presId="urn:microsoft.com/office/officeart/2005/8/layout/chevron2"/>
    <dgm:cxn modelId="{8C4D2C1D-AB11-4A38-BE0A-8D5061957B17}" type="presParOf" srcId="{C6ED7914-1D3D-44B7-9A15-742CE55788ED}" destId="{B99019EA-F609-488D-8691-97A9110432C4}" srcOrd="1" destOrd="0" presId="urn:microsoft.com/office/officeart/2005/8/layout/chevron2"/>
    <dgm:cxn modelId="{FF9FF0ED-5912-4474-A3A4-5693EBFB15D7}" type="presParOf" srcId="{C6ED7914-1D3D-44B7-9A15-742CE55788ED}" destId="{012385EB-33EF-47E9-B16D-AEE75C64F116}" srcOrd="2" destOrd="0" presId="urn:microsoft.com/office/officeart/2005/8/layout/chevron2"/>
    <dgm:cxn modelId="{E4141297-24A8-4C29-91CF-47946FB5EF0C}" type="presParOf" srcId="{012385EB-33EF-47E9-B16D-AEE75C64F116}" destId="{803CA938-DC1A-4751-B64E-FE9AFF832480}" srcOrd="0" destOrd="0" presId="urn:microsoft.com/office/officeart/2005/8/layout/chevron2"/>
    <dgm:cxn modelId="{5A92704A-2619-459C-98CB-A97AE8A2E1CA}" type="presParOf" srcId="{012385EB-33EF-47E9-B16D-AEE75C64F116}" destId="{86714D37-009C-450D-9F49-803C7A60DFF0}" srcOrd="1" destOrd="0" presId="urn:microsoft.com/office/officeart/2005/8/layout/chevron2"/>
    <dgm:cxn modelId="{5564A03B-06D1-4882-A9D1-61DFCCB3859F}" type="presParOf" srcId="{C6ED7914-1D3D-44B7-9A15-742CE55788ED}" destId="{276A2522-6519-483B-B885-D6414AF4AFB5}" srcOrd="3" destOrd="0" presId="urn:microsoft.com/office/officeart/2005/8/layout/chevron2"/>
    <dgm:cxn modelId="{9A4A3AA7-16B6-4295-AFE9-AFE6345E4238}" type="presParOf" srcId="{C6ED7914-1D3D-44B7-9A15-742CE55788ED}" destId="{A57D59BD-5B08-4AA2-90B5-A09C475C1032}" srcOrd="4" destOrd="0" presId="urn:microsoft.com/office/officeart/2005/8/layout/chevron2"/>
    <dgm:cxn modelId="{BCAFBEC5-041A-4AAA-A3FD-1CD13C31CF0F}" type="presParOf" srcId="{A57D59BD-5B08-4AA2-90B5-A09C475C1032}" destId="{B377F459-DD4D-446D-AD7A-064C2BF8D014}" srcOrd="0" destOrd="0" presId="urn:microsoft.com/office/officeart/2005/8/layout/chevron2"/>
    <dgm:cxn modelId="{568C2F9A-1561-4CC6-8BCD-4F654D78DE88}" type="presParOf" srcId="{A57D59BD-5B08-4AA2-90B5-A09C475C1032}" destId="{B37B7367-E952-4FF5-9EF1-05A59215554E}" srcOrd="1" destOrd="0" presId="urn:microsoft.com/office/officeart/2005/8/layout/chevron2"/>
    <dgm:cxn modelId="{0B192BED-8EBC-4B0F-A2FE-7436C8F5D0BF}" type="presParOf" srcId="{C6ED7914-1D3D-44B7-9A15-742CE55788ED}" destId="{0CAA5C32-12FD-44D6-907B-0FFECA117947}" srcOrd="5" destOrd="0" presId="urn:microsoft.com/office/officeart/2005/8/layout/chevron2"/>
    <dgm:cxn modelId="{0337CD70-0522-46C3-A1F2-910ECB60A2DE}" type="presParOf" srcId="{C6ED7914-1D3D-44B7-9A15-742CE55788ED}" destId="{2B3503E5-660D-4741-8A2B-128ACF2281A4}" srcOrd="6" destOrd="0" presId="urn:microsoft.com/office/officeart/2005/8/layout/chevron2"/>
    <dgm:cxn modelId="{EBE397B0-09F0-4EC4-AEFA-1C7045159EBC}" type="presParOf" srcId="{2B3503E5-660D-4741-8A2B-128ACF2281A4}" destId="{8BAA699A-945F-4C74-9E9D-1C41C7F4FA51}" srcOrd="0" destOrd="0" presId="urn:microsoft.com/office/officeart/2005/8/layout/chevron2"/>
    <dgm:cxn modelId="{1545C582-5733-4E6F-92A2-A47AB96F8FEA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/>
            </a:rPr>
            <a:t>When it starts to walk and climb stairs control it’s stability is the main part</a:t>
          </a:r>
          <a:r>
            <a:rPr lang="en-US">
              <a:latin typeface="+mj-lt"/>
            </a:rPr>
            <a:t> 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/>
            </a:rPr>
            <a:t>How to convert human motion to mechanical property</a:t>
          </a:r>
          <a:r>
            <a:rPr lang="en-US">
              <a:latin typeface="+mj-lt"/>
            </a:rPr>
            <a:t>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F36F9632-5659-49C1-9FCC-42609C89AF55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/>
            </a:rPr>
            <a:t>How to maintain stability while moving</a:t>
          </a:r>
          <a:endParaRPr lang="en-US">
            <a:latin typeface="+mj-lt"/>
          </a:endParaRPr>
        </a:p>
      </dgm:t>
    </dgm:pt>
    <dgm:pt modelId="{B7A7B796-B3A2-43F7-B8B4-FFC2E0888E3C}" type="parTrans" cxnId="{332ED1AB-8C76-411C-BC53-E70D92DB67A6}">
      <dgm:prSet/>
      <dgm:spPr/>
      <dgm:t>
        <a:bodyPr/>
        <a:lstStyle/>
        <a:p>
          <a:endParaRPr lang="en-US"/>
        </a:p>
      </dgm:t>
    </dgm:pt>
    <dgm:pt modelId="{254EAC0A-EAA1-4102-8ECF-37A7D0E6F785}" type="sibTrans" cxnId="{332ED1AB-8C76-411C-BC53-E70D92DB67A6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3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1" presStyleCnt="3" custLinFactNeighborX="3049" custLinFactNeighborY="152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1" presStyleCnt="3">
        <dgm:presLayoutVars>
          <dgm:bulletEnabled val="1"/>
        </dgm:presLayoutVars>
      </dgm:prSet>
      <dgm:spPr/>
    </dgm:pt>
    <dgm:pt modelId="{921E09E9-36C2-44E4-A45A-3F625ABB8D0A}" type="pres">
      <dgm:prSet presAssocID="{A3A33485-1CDC-9244-9E58-BC9339465173}" presName="spacing" presStyleCnt="0"/>
      <dgm:spPr/>
    </dgm:pt>
    <dgm:pt modelId="{069DE004-4CF0-4C88-8A2F-CF70A920C9DA}" type="pres">
      <dgm:prSet presAssocID="{F36F9632-5659-49C1-9FCC-42609C89AF55}" presName="composite" presStyleCnt="0"/>
      <dgm:spPr/>
    </dgm:pt>
    <dgm:pt modelId="{11961FA3-C934-4F2C-BC5B-4AF8380FF43F}" type="pres">
      <dgm:prSet presAssocID="{F36F9632-5659-49C1-9FCC-42609C89AF55}" presName="imgShp" presStyleLbl="fgImgPlac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AAC5BE73-B4DA-4AB6-A8CE-5930D0447AA8}" type="pres">
      <dgm:prSet presAssocID="{F36F9632-5659-49C1-9FCC-42609C89AF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A032B7E-4B4A-4AB1-89EF-B12104D071CF}" type="presOf" srcId="{F36F9632-5659-49C1-9FCC-42609C89AF55}" destId="{AAC5BE73-B4DA-4AB6-A8CE-5930D0447AA8}" srcOrd="0" destOrd="0" presId="urn:microsoft.com/office/officeart/2005/8/layout/vList3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332ED1AB-8C76-411C-BC53-E70D92DB67A6}" srcId="{D2255861-57F7-D34A-9C83-3C6EC50273CF}" destId="{F36F9632-5659-49C1-9FCC-42609C89AF55}" srcOrd="2" destOrd="0" parTransId="{B7A7B796-B3A2-43F7-B8B4-FFC2E0888E3C}" sibTransId="{254EAC0A-EAA1-4102-8ECF-37A7D0E6F785}"/>
    <dgm:cxn modelId="{89C136DD-D6EB-4844-8F5F-8B20E226C195}" srcId="{D2255861-57F7-D34A-9C83-3C6EC50273CF}" destId="{2707DC33-965C-034D-B4D7-A340BAF30AF6}" srcOrd="1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F0DED27A-831E-41CD-B0E5-315C5FFDC82B}" type="presParOf" srcId="{1088AB8E-903E-5240-9D8D-F1E779DB7FEF}" destId="{0B3BD744-5419-2E4B-ABB5-C6E8619A6FB8}" srcOrd="2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388FFD58-AA65-40EC-AAEE-81979EFD5470}" type="presParOf" srcId="{1088AB8E-903E-5240-9D8D-F1E779DB7FEF}" destId="{921E09E9-36C2-44E4-A45A-3F625ABB8D0A}" srcOrd="3" destOrd="0" presId="urn:microsoft.com/office/officeart/2005/8/layout/vList3"/>
    <dgm:cxn modelId="{9CE1E250-8154-4E75-965C-F8FC09905224}" type="presParOf" srcId="{1088AB8E-903E-5240-9D8D-F1E779DB7FEF}" destId="{069DE004-4CF0-4C88-8A2F-CF70A920C9DA}" srcOrd="4" destOrd="0" presId="urn:microsoft.com/office/officeart/2005/8/layout/vList3"/>
    <dgm:cxn modelId="{6F141447-78ED-4836-BEB8-B205B4DE22EB}" type="presParOf" srcId="{069DE004-4CF0-4C88-8A2F-CF70A920C9DA}" destId="{11961FA3-C934-4F2C-BC5B-4AF8380FF43F}" srcOrd="0" destOrd="0" presId="urn:microsoft.com/office/officeart/2005/8/layout/vList3"/>
    <dgm:cxn modelId="{4995A4BF-B9B9-4629-AD9D-EBD2446EF14A}" type="presParOf" srcId="{069DE004-4CF0-4C88-8A2F-CF70A920C9DA}" destId="{AAC5BE73-B4DA-4AB6-A8CE-5930D0447A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F826C-B142-5B47-9D41-BAFFBAC46C9B}">
      <dsp:nvSpPr>
        <dsp:cNvPr id="0" name=""/>
        <dsp:cNvSpPr/>
      </dsp:nvSpPr>
      <dsp:spPr>
        <a:xfrm rot="5400000">
          <a:off x="-461409" y="953357"/>
          <a:ext cx="3076065" cy="215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28600" dist="88900" dir="5400000" algn="ctr" rotWithShape="0">
            <a:srgbClr val="000000">
              <a:alpha val="43137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 </a:t>
          </a:r>
        </a:p>
      </dsp:txBody>
      <dsp:txXfrm rot="-5400000">
        <a:off x="1" y="1568570"/>
        <a:ext cx="2153246" cy="922819"/>
      </dsp:txXfrm>
    </dsp:sp>
    <dsp:sp modelId="{5EB5B693-AB29-7F49-8DF8-24C10F581C0B}">
      <dsp:nvSpPr>
        <dsp:cNvPr id="0" name=""/>
        <dsp:cNvSpPr/>
      </dsp:nvSpPr>
      <dsp:spPr>
        <a:xfrm rot="5400000">
          <a:off x="4672305" y="-2516325"/>
          <a:ext cx="2977870" cy="8015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17500" dist="152400" dir="252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How to detect staircases accurately? 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How to get dimensions of steps correctly?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How to move robot’s legs?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How to maintain robot’s body balance?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How to continue safe, speed and smooth move? </a:t>
          </a:r>
        </a:p>
      </dsp:txBody>
      <dsp:txXfrm rot="-5400000">
        <a:off x="2153246" y="148102"/>
        <a:ext cx="7870621" cy="2687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880026" y="1782"/>
          <a:ext cx="6691285" cy="7785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How to detect staircases accurately? </a:t>
          </a:r>
        </a:p>
      </dsp:txBody>
      <dsp:txXfrm rot="10800000">
        <a:off x="2074653" y="1782"/>
        <a:ext cx="6496658" cy="778509"/>
      </dsp:txXfrm>
    </dsp:sp>
    <dsp:sp modelId="{4EC2FA45-1694-854A-8310-9EB02266DBFA}">
      <dsp:nvSpPr>
        <dsp:cNvPr id="0" name=""/>
        <dsp:cNvSpPr/>
      </dsp:nvSpPr>
      <dsp:spPr>
        <a:xfrm>
          <a:off x="1490771" y="1782"/>
          <a:ext cx="778509" cy="7785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880026" y="1012682"/>
          <a:ext cx="6691285" cy="7785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How to count number of steps in a staircase? </a:t>
          </a:r>
        </a:p>
      </dsp:txBody>
      <dsp:txXfrm rot="10800000">
        <a:off x="2074653" y="1012682"/>
        <a:ext cx="6496658" cy="778509"/>
      </dsp:txXfrm>
    </dsp:sp>
    <dsp:sp modelId="{3F5E85A2-87F6-C541-95F1-BBE8F3C0AFF3}">
      <dsp:nvSpPr>
        <dsp:cNvPr id="0" name=""/>
        <dsp:cNvSpPr/>
      </dsp:nvSpPr>
      <dsp:spPr>
        <a:xfrm>
          <a:off x="1490771" y="1012682"/>
          <a:ext cx="778509" cy="7785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880026" y="2023583"/>
          <a:ext cx="6691285" cy="7785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How to collect a data set?</a:t>
          </a:r>
        </a:p>
      </dsp:txBody>
      <dsp:txXfrm rot="10800000">
        <a:off x="2074653" y="2023583"/>
        <a:ext cx="6496658" cy="778509"/>
      </dsp:txXfrm>
    </dsp:sp>
    <dsp:sp modelId="{9D858E07-ACA8-294F-9328-D149120CFB03}">
      <dsp:nvSpPr>
        <dsp:cNvPr id="0" name=""/>
        <dsp:cNvSpPr/>
      </dsp:nvSpPr>
      <dsp:spPr>
        <a:xfrm>
          <a:off x="1490771" y="2023583"/>
          <a:ext cx="778509" cy="7785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880026" y="3034483"/>
          <a:ext cx="6691285" cy="7785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How to identify low light situations?</a:t>
          </a:r>
        </a:p>
      </dsp:txBody>
      <dsp:txXfrm rot="10800000">
        <a:off x="2074653" y="3034483"/>
        <a:ext cx="6496658" cy="778509"/>
      </dsp:txXfrm>
    </dsp:sp>
    <dsp:sp modelId="{7BDEC246-6A96-AC4E-B6FD-324DD8F600D7}">
      <dsp:nvSpPr>
        <dsp:cNvPr id="0" name=""/>
        <dsp:cNvSpPr/>
      </dsp:nvSpPr>
      <dsp:spPr>
        <a:xfrm>
          <a:off x="1514508" y="3046355"/>
          <a:ext cx="778509" cy="77850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880026" y="4045384"/>
          <a:ext cx="6691285" cy="77850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301" tIns="95250" rIns="17780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How to increase brightness of image? </a:t>
          </a:r>
        </a:p>
      </dsp:txBody>
      <dsp:txXfrm rot="10800000">
        <a:off x="2074653" y="4045384"/>
        <a:ext cx="6496658" cy="778509"/>
      </dsp:txXfrm>
    </dsp:sp>
    <dsp:sp modelId="{120E17CA-845F-4145-A0CF-76BB148212C3}">
      <dsp:nvSpPr>
        <dsp:cNvPr id="0" name=""/>
        <dsp:cNvSpPr/>
      </dsp:nvSpPr>
      <dsp:spPr>
        <a:xfrm>
          <a:off x="1490771" y="4045384"/>
          <a:ext cx="778509" cy="77850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73404" y="176713"/>
          <a:ext cx="1156030" cy="8092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90%</a:t>
          </a:r>
        </a:p>
      </dsp:txBody>
      <dsp:txXfrm rot="-5400000">
        <a:off x="1" y="407920"/>
        <a:ext cx="809221" cy="346809"/>
      </dsp:txXfrm>
    </dsp:sp>
    <dsp:sp modelId="{37C52BA1-7A7E-4825-BFBB-DE4818060397}">
      <dsp:nvSpPr>
        <dsp:cNvPr id="0" name=""/>
        <dsp:cNvSpPr/>
      </dsp:nvSpPr>
      <dsp:spPr>
        <a:xfrm rot="5400000">
          <a:off x="5554027" y="-4741497"/>
          <a:ext cx="751815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cs typeface="Arial" panose="020B0604020202020204" pitchFamily="34" charset="0"/>
            </a:rPr>
            <a:t>Identify staircase</a:t>
          </a:r>
          <a:endParaRPr lang="en-US" sz="2400" kern="1200"/>
        </a:p>
      </dsp:txBody>
      <dsp:txXfrm rot="-5400000">
        <a:off x="809222" y="40009"/>
        <a:ext cx="10204726" cy="678413"/>
      </dsp:txXfrm>
    </dsp:sp>
    <dsp:sp modelId="{803CA938-DC1A-4751-B64E-FE9AFF832480}">
      <dsp:nvSpPr>
        <dsp:cNvPr id="0" name=""/>
        <dsp:cNvSpPr/>
      </dsp:nvSpPr>
      <dsp:spPr>
        <a:xfrm rot="5400000">
          <a:off x="-173404" y="1184844"/>
          <a:ext cx="1156030" cy="8092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70%</a:t>
          </a:r>
        </a:p>
      </dsp:txBody>
      <dsp:txXfrm rot="-5400000">
        <a:off x="1" y="1416051"/>
        <a:ext cx="809221" cy="346809"/>
      </dsp:txXfrm>
    </dsp:sp>
    <dsp:sp modelId="{86714D37-009C-450D-9F49-803C7A60DFF0}">
      <dsp:nvSpPr>
        <dsp:cNvPr id="0" name=""/>
        <dsp:cNvSpPr/>
      </dsp:nvSpPr>
      <dsp:spPr>
        <a:xfrm rot="5400000">
          <a:off x="5554225" y="-3733563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cs typeface="Arial" panose="020B0604020202020204" pitchFamily="34" charset="0"/>
            </a:rPr>
            <a:t>Get number of steps have to climb</a:t>
          </a:r>
          <a:endParaRPr lang="en-US" sz="2400" kern="1200"/>
        </a:p>
      </dsp:txBody>
      <dsp:txXfrm rot="-5400000">
        <a:off x="809222" y="1048121"/>
        <a:ext cx="10204746" cy="678058"/>
      </dsp:txXfrm>
    </dsp:sp>
    <dsp:sp modelId="{B377F459-DD4D-446D-AD7A-064C2BF8D014}">
      <dsp:nvSpPr>
        <dsp:cNvPr id="0" name=""/>
        <dsp:cNvSpPr/>
      </dsp:nvSpPr>
      <dsp:spPr>
        <a:xfrm rot="5400000">
          <a:off x="-173404" y="2192975"/>
          <a:ext cx="1156030" cy="8092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70%</a:t>
          </a:r>
        </a:p>
      </dsp:txBody>
      <dsp:txXfrm rot="-5400000">
        <a:off x="1" y="2424182"/>
        <a:ext cx="809221" cy="346809"/>
      </dsp:txXfrm>
    </dsp:sp>
    <dsp:sp modelId="{B37B7367-E952-4FF5-9EF1-05A59215554E}">
      <dsp:nvSpPr>
        <dsp:cNvPr id="0" name=""/>
        <dsp:cNvSpPr/>
      </dsp:nvSpPr>
      <dsp:spPr>
        <a:xfrm rot="5400000">
          <a:off x="5554225" y="-2725432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</a:rPr>
            <a:t>Staircase boundary line detection model</a:t>
          </a:r>
          <a:endParaRPr lang="en-US" sz="2400" kern="1200"/>
        </a:p>
      </dsp:txBody>
      <dsp:txXfrm rot="-5400000">
        <a:off x="809222" y="2056252"/>
        <a:ext cx="10204746" cy="678058"/>
      </dsp:txXfrm>
    </dsp:sp>
    <dsp:sp modelId="{8BAA699A-945F-4C74-9E9D-1C41C7F4FA51}">
      <dsp:nvSpPr>
        <dsp:cNvPr id="0" name=""/>
        <dsp:cNvSpPr/>
      </dsp:nvSpPr>
      <dsp:spPr>
        <a:xfrm rot="5400000">
          <a:off x="-173404" y="3201106"/>
          <a:ext cx="1156030" cy="8092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50%</a:t>
          </a:r>
        </a:p>
      </dsp:txBody>
      <dsp:txXfrm rot="-5400000">
        <a:off x="1" y="3432313"/>
        <a:ext cx="809221" cy="346809"/>
      </dsp:txXfrm>
    </dsp:sp>
    <dsp:sp modelId="{42CD3160-F4CA-4A78-9881-7D248171C153}">
      <dsp:nvSpPr>
        <dsp:cNvPr id="0" name=""/>
        <dsp:cNvSpPr/>
      </dsp:nvSpPr>
      <dsp:spPr>
        <a:xfrm rot="5400000">
          <a:off x="5554225" y="-1717301"/>
          <a:ext cx="751420" cy="102414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cs typeface="Arial" panose="020B0604020202020204" pitchFamily="34" charset="0"/>
            </a:rPr>
            <a:t>Integrate robot camera to the detection system</a:t>
          </a:r>
          <a:endParaRPr lang="en-US" sz="2400" kern="1200"/>
        </a:p>
      </dsp:txBody>
      <dsp:txXfrm rot="-5400000">
        <a:off x="809222" y="3064383"/>
        <a:ext cx="10204746" cy="678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931460" y="3637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move robot with legs</a:t>
          </a:r>
          <a:r>
            <a:rPr lang="en-US" sz="2600" kern="1200">
              <a:latin typeface="+mj-lt"/>
            </a:rPr>
            <a:t>? </a:t>
          </a:r>
        </a:p>
      </dsp:txBody>
      <dsp:txXfrm rot="10800000">
        <a:off x="2177521" y="3637"/>
        <a:ext cx="6445224" cy="984246"/>
      </dsp:txXfrm>
    </dsp:sp>
    <dsp:sp modelId="{4EC2FA45-1694-854A-8310-9EB02266DBFA}">
      <dsp:nvSpPr>
        <dsp:cNvPr id="0" name=""/>
        <dsp:cNvSpPr/>
      </dsp:nvSpPr>
      <dsp:spPr>
        <a:xfrm>
          <a:off x="1439337" y="3637"/>
          <a:ext cx="984246" cy="9842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931460" y="1281688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control speed between legs</a:t>
          </a:r>
          <a:r>
            <a:rPr lang="en-US" sz="2600" kern="1200">
              <a:latin typeface="+mj-lt"/>
            </a:rPr>
            <a:t>? </a:t>
          </a:r>
        </a:p>
      </dsp:txBody>
      <dsp:txXfrm rot="10800000">
        <a:off x="2177521" y="1281688"/>
        <a:ext cx="6445224" cy="984246"/>
      </dsp:txXfrm>
    </dsp:sp>
    <dsp:sp modelId="{3F5E85A2-87F6-C541-95F1-BBE8F3C0AFF3}">
      <dsp:nvSpPr>
        <dsp:cNvPr id="0" name=""/>
        <dsp:cNvSpPr/>
      </dsp:nvSpPr>
      <dsp:spPr>
        <a:xfrm>
          <a:off x="1439337" y="1281688"/>
          <a:ext cx="984246" cy="9842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1460" y="2559740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correctly move between steps and how to manage distance between legs</a:t>
          </a:r>
          <a:r>
            <a:rPr lang="en-US" sz="2600" kern="1200">
              <a:latin typeface="+mj-lt"/>
            </a:rPr>
            <a:t>?</a:t>
          </a:r>
        </a:p>
      </dsp:txBody>
      <dsp:txXfrm rot="10800000">
        <a:off x="2177521" y="2559740"/>
        <a:ext cx="6445224" cy="984246"/>
      </dsp:txXfrm>
    </dsp:sp>
    <dsp:sp modelId="{9D858E07-ACA8-294F-9328-D149120CFB03}">
      <dsp:nvSpPr>
        <dsp:cNvPr id="0" name=""/>
        <dsp:cNvSpPr/>
      </dsp:nvSpPr>
      <dsp:spPr>
        <a:xfrm>
          <a:off x="1439337" y="2559740"/>
          <a:ext cx="984246" cy="9842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931460" y="3837792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manage weight between legs</a:t>
          </a:r>
          <a:r>
            <a:rPr lang="en-US" sz="2600" kern="1200">
              <a:latin typeface="+mj-lt"/>
            </a:rPr>
            <a:t>?</a:t>
          </a:r>
        </a:p>
      </dsp:txBody>
      <dsp:txXfrm rot="10800000">
        <a:off x="2177521" y="3837792"/>
        <a:ext cx="6445224" cy="984246"/>
      </dsp:txXfrm>
    </dsp:sp>
    <dsp:sp modelId="{7BDEC246-6A96-AC4E-B6FD-324DD8F600D7}">
      <dsp:nvSpPr>
        <dsp:cNvPr id="0" name=""/>
        <dsp:cNvSpPr/>
      </dsp:nvSpPr>
      <dsp:spPr>
        <a:xfrm>
          <a:off x="1469347" y="3841429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56100" y="158087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50</a:t>
          </a:r>
          <a:r>
            <a:rPr lang="en-US" sz="2400" kern="1200"/>
            <a:t>%</a:t>
          </a:r>
        </a:p>
      </dsp:txBody>
      <dsp:txXfrm rot="-5400000">
        <a:off x="1" y="366221"/>
        <a:ext cx="728467" cy="312200"/>
      </dsp:txXfrm>
    </dsp:sp>
    <dsp:sp modelId="{37C52BA1-7A7E-4825-BFBB-DE4818060397}">
      <dsp:nvSpPr>
        <dsp:cNvPr id="0" name=""/>
        <dsp:cNvSpPr/>
      </dsp:nvSpPr>
      <dsp:spPr>
        <a:xfrm rot="5400000">
          <a:off x="5551163" y="-4820709"/>
          <a:ext cx="676789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ea typeface="+mj-lt"/>
              <a:cs typeface="Arial"/>
            </a:rPr>
            <a:t>How to move robot using walking pattern</a:t>
          </a:r>
        </a:p>
      </dsp:txBody>
      <dsp:txXfrm rot="-5400000">
        <a:off x="728467" y="35025"/>
        <a:ext cx="10289143" cy="610713"/>
      </dsp:txXfrm>
    </dsp:sp>
    <dsp:sp modelId="{803CA938-DC1A-4751-B64E-FE9AFF832480}">
      <dsp:nvSpPr>
        <dsp:cNvPr id="0" name=""/>
        <dsp:cNvSpPr/>
      </dsp:nvSpPr>
      <dsp:spPr>
        <a:xfrm rot="5400000">
          <a:off x="-156100" y="1048764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70%</a:t>
          </a:r>
        </a:p>
      </dsp:txBody>
      <dsp:txXfrm rot="-5400000">
        <a:off x="1" y="1256898"/>
        <a:ext cx="728467" cy="312200"/>
      </dsp:txXfrm>
    </dsp:sp>
    <dsp:sp modelId="{86714D37-009C-450D-9F49-803C7A60DFF0}">
      <dsp:nvSpPr>
        <dsp:cNvPr id="0" name=""/>
        <dsp:cNvSpPr/>
      </dsp:nvSpPr>
      <dsp:spPr>
        <a:xfrm rot="5400000">
          <a:off x="5551341" y="-3930210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alibri"/>
              <a:ea typeface="+mj-lt"/>
              <a:cs typeface="Calibri"/>
            </a:rPr>
            <a:t>How to </a:t>
          </a:r>
          <a:r>
            <a:rPr lang="en-US" sz="2400" kern="1200"/>
            <a:t>balance between legs</a:t>
          </a:r>
        </a:p>
      </dsp:txBody>
      <dsp:txXfrm rot="-5400000">
        <a:off x="728468" y="925684"/>
        <a:ext cx="10289160" cy="610391"/>
      </dsp:txXfrm>
    </dsp:sp>
    <dsp:sp modelId="{B377F459-DD4D-446D-AD7A-064C2BF8D014}">
      <dsp:nvSpPr>
        <dsp:cNvPr id="0" name=""/>
        <dsp:cNvSpPr/>
      </dsp:nvSpPr>
      <dsp:spPr>
        <a:xfrm rot="5400000">
          <a:off x="-156100" y="1939440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90</a:t>
          </a:r>
          <a:r>
            <a:rPr lang="en-US" sz="2400" kern="1200"/>
            <a:t>%</a:t>
          </a:r>
          <a:endParaRPr lang="en-US" sz="2400" kern="1200">
            <a:latin typeface="Calibri"/>
            <a:ea typeface="+mj-lt"/>
            <a:cs typeface="Calibri"/>
          </a:endParaRPr>
        </a:p>
      </dsp:txBody>
      <dsp:txXfrm rot="-5400000">
        <a:off x="1" y="2147574"/>
        <a:ext cx="728467" cy="312200"/>
      </dsp:txXfrm>
    </dsp:sp>
    <dsp:sp modelId="{B37B7367-E952-4FF5-9EF1-05A59215554E}">
      <dsp:nvSpPr>
        <dsp:cNvPr id="0" name=""/>
        <dsp:cNvSpPr/>
      </dsp:nvSpPr>
      <dsp:spPr>
        <a:xfrm rot="5400000">
          <a:off x="5551341" y="-3039533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ea typeface="+mj-lt"/>
              <a:cs typeface="+mj-lt"/>
            </a:rPr>
            <a:t> How to climb staircases using pattern                                                                          </a:t>
          </a:r>
          <a:endParaRPr lang="en-US" sz="2400" kern="1200">
            <a:ea typeface="+mj-lt"/>
          </a:endParaRPr>
        </a:p>
      </dsp:txBody>
      <dsp:txXfrm rot="-5400000">
        <a:off x="728468" y="1816361"/>
        <a:ext cx="10289160" cy="610391"/>
      </dsp:txXfrm>
    </dsp:sp>
    <dsp:sp modelId="{8BAA699A-945F-4C74-9E9D-1C41C7F4FA51}">
      <dsp:nvSpPr>
        <dsp:cNvPr id="0" name=""/>
        <dsp:cNvSpPr/>
      </dsp:nvSpPr>
      <dsp:spPr>
        <a:xfrm rot="5400000">
          <a:off x="-156100" y="2830117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100</a:t>
          </a:r>
          <a:r>
            <a:rPr lang="en-US" sz="2400" kern="1200"/>
            <a:t>%</a:t>
          </a:r>
          <a:r>
            <a:rPr lang="en-US" sz="2400" kern="1200">
              <a:latin typeface="Calibri"/>
            </a:rPr>
            <a:t> </a:t>
          </a:r>
          <a:endParaRPr lang="en-US" sz="2400" kern="1200"/>
        </a:p>
      </dsp:txBody>
      <dsp:txXfrm rot="-5400000">
        <a:off x="1" y="3038251"/>
        <a:ext cx="728467" cy="312200"/>
      </dsp:txXfrm>
    </dsp:sp>
    <dsp:sp modelId="{42CD3160-F4CA-4A78-9881-7D248171C153}">
      <dsp:nvSpPr>
        <dsp:cNvPr id="0" name=""/>
        <dsp:cNvSpPr/>
      </dsp:nvSpPr>
      <dsp:spPr>
        <a:xfrm rot="5400000">
          <a:off x="5551341" y="-2148856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cs typeface="Arial"/>
            </a:rPr>
            <a:t>Integrate </a:t>
          </a:r>
          <a:r>
            <a:rPr lang="en-US" sz="2400" kern="1200">
              <a:latin typeface="+mj-lt"/>
              <a:ea typeface="+mj-lt"/>
              <a:cs typeface="Arial"/>
            </a:rPr>
            <a:t>with other component and testing</a:t>
          </a:r>
          <a:endParaRPr lang="en-US" sz="2400" kern="1200">
            <a:cs typeface="Arial"/>
          </a:endParaRPr>
        </a:p>
      </dsp:txBody>
      <dsp:txXfrm rot="-5400000">
        <a:off x="728468" y="2707038"/>
        <a:ext cx="10289160" cy="6103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2020750" y="308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When it starts to walk and climb stairs control it’s stability is the main part</a:t>
          </a:r>
          <a:r>
            <a:rPr lang="en-US" sz="2800" kern="1200">
              <a:latin typeface="+mj-lt"/>
            </a:rPr>
            <a:t> </a:t>
          </a:r>
        </a:p>
      </dsp:txBody>
      <dsp:txXfrm rot="10800000">
        <a:off x="2356101" y="308"/>
        <a:ext cx="6355934" cy="1341406"/>
      </dsp:txXfrm>
    </dsp:sp>
    <dsp:sp modelId="{4EC2FA45-1694-854A-8310-9EB02266DBFA}">
      <dsp:nvSpPr>
        <dsp:cNvPr id="0" name=""/>
        <dsp:cNvSpPr/>
      </dsp:nvSpPr>
      <dsp:spPr>
        <a:xfrm>
          <a:off x="1350047" y="308"/>
          <a:ext cx="1341406" cy="1341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2020750" y="1742134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How to convert human motion to mechanical property</a:t>
          </a:r>
          <a:r>
            <a:rPr lang="en-US" sz="2800" kern="1200">
              <a:latin typeface="+mj-lt"/>
            </a:rPr>
            <a:t>?</a:t>
          </a:r>
        </a:p>
      </dsp:txBody>
      <dsp:txXfrm rot="10800000">
        <a:off x="2356101" y="1742134"/>
        <a:ext cx="6355934" cy="1341406"/>
      </dsp:txXfrm>
    </dsp:sp>
    <dsp:sp modelId="{7BDEC246-6A96-AC4E-B6FD-324DD8F600D7}">
      <dsp:nvSpPr>
        <dsp:cNvPr id="0" name=""/>
        <dsp:cNvSpPr/>
      </dsp:nvSpPr>
      <dsp:spPr>
        <a:xfrm>
          <a:off x="1390946" y="176259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5BE73-B4DA-4AB6-A8CE-5930D0447AA8}">
      <dsp:nvSpPr>
        <dsp:cNvPr id="0" name=""/>
        <dsp:cNvSpPr/>
      </dsp:nvSpPr>
      <dsp:spPr>
        <a:xfrm rot="10800000">
          <a:off x="2020750" y="3483961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How to maintain stability while moving</a:t>
          </a:r>
          <a:endParaRPr lang="en-US" sz="2800" kern="1200">
            <a:latin typeface="+mj-lt"/>
          </a:endParaRPr>
        </a:p>
      </dsp:txBody>
      <dsp:txXfrm rot="10800000">
        <a:off x="2356101" y="3483961"/>
        <a:ext cx="6355934" cy="1341406"/>
      </dsp:txXfrm>
    </dsp:sp>
    <dsp:sp modelId="{11961FA3-C934-4F2C-BC5B-4AF8380FF43F}">
      <dsp:nvSpPr>
        <dsp:cNvPr id="0" name=""/>
        <dsp:cNvSpPr/>
      </dsp:nvSpPr>
      <dsp:spPr>
        <a:xfrm>
          <a:off x="1350047" y="348396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A90D1-1336-4C01-8437-690955469FE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21194572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Hansa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IT18220834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Wijethilaka</a:t>
            </a:r>
            <a:r>
              <a:rPr lang="en-US" sz="1800">
                <a:solidFill>
                  <a:schemeClr val="tx1"/>
                </a:solidFill>
              </a:rPr>
              <a:t> R.G.K.H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05627557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Thanush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IT18212150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Balasooriya</a:t>
            </a:r>
            <a:r>
              <a:rPr lang="en-US" sz="1800">
                <a:solidFill>
                  <a:schemeClr val="tx1"/>
                </a:solidFill>
              </a:rPr>
              <a:t> T.D  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55181797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EA7E1-B219-477A-90EF-D97F9EB682B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F6120-9E5D-4333-BA49-FC4FE149B93D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66154381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Hansa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54709-F9A6-4C5E-B78A-8D610552FDC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IT18220834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Wijethilaka</a:t>
            </a:r>
            <a:r>
              <a:rPr lang="en-US" sz="1800">
                <a:solidFill>
                  <a:schemeClr val="tx1"/>
                </a:solidFill>
              </a:rPr>
              <a:t> R.G.K.H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19654860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Thanush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A7D2E-8F27-4938-8051-5ECA42EA0D26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IT18212150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Balasooriya</a:t>
            </a:r>
            <a:r>
              <a:rPr lang="en-US" sz="1800">
                <a:solidFill>
                  <a:schemeClr val="tx1"/>
                </a:solidFill>
              </a:rPr>
              <a:t> T.D  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78521228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42730677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image" Target="../media/image1.png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1/10/2022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5" r:id="rId4"/>
    <p:sldLayoutId id="2147483668" r:id="rId5"/>
    <p:sldLayoutId id="2147483670" r:id="rId6"/>
    <p:sldLayoutId id="2147483662" r:id="rId7"/>
    <p:sldLayoutId id="2147483651" r:id="rId8"/>
    <p:sldLayoutId id="2147483664" r:id="rId9"/>
    <p:sldLayoutId id="2147483660" r:id="rId10"/>
    <p:sldLayoutId id="2147483666" r:id="rId11"/>
    <p:sldLayoutId id="2147483667" r:id="rId12"/>
    <p:sldLayoutId id="2147483669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ransition spd="slow">
    <p:wipe/>
  </p:transition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hyperlink" Target="https://en.wikipedia.org/wiki/TensorFlow" TargetMode="External" /><Relationship Id="rId7" Type="http://schemas.openxmlformats.org/officeDocument/2006/relationships/hyperlink" Target="https://www.embarcados.com.br/opencv-2-4-9-qt5-ubuntu/" TargetMode="External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3.png" /><Relationship Id="rId5" Type="http://schemas.openxmlformats.org/officeDocument/2006/relationships/hyperlink" Target="https://www.freesion.com/article/90511075488/" TargetMode="External" /><Relationship Id="rId4" Type="http://schemas.openxmlformats.org/officeDocument/2006/relationships/image" Target="../media/image12.png" /><Relationship Id="rId9" Type="http://schemas.openxmlformats.org/officeDocument/2006/relationships/hyperlink" Target="https://blog.toright.com/posts/6725/google-colab-free-gpu-ai-train.html" TargetMode="Externa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3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regrinauta.blogspot.com/2012/10/discipulo-100.html" TargetMode="External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eam-teamwork-team-spirit-together-2309036/" TargetMode="External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1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4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4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 /><Relationship Id="rId2" Type="http://schemas.openxmlformats.org/officeDocument/2006/relationships/hyperlink" Target="https://scaron.info/" TargetMode="Externa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vexels.com/vectors/preview/71539/man-climbing-stairs-sequence-frames-silhouettes" TargetMode="External" /><Relationship Id="rId5" Type="http://schemas.openxmlformats.org/officeDocument/2006/relationships/image" Target="../media/image5.png" /><Relationship Id="rId4" Type="http://schemas.openxmlformats.org/officeDocument/2006/relationships/image" Target="../media/image4.jpe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4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5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2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5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5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5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13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 /><Relationship Id="rId2" Type="http://schemas.openxmlformats.org/officeDocument/2006/relationships/diagramData" Target="../diagrams/data6.xml" /><Relationship Id="rId1" Type="http://schemas.openxmlformats.org/officeDocument/2006/relationships/slideLayout" Target="../slideLayouts/slideLayout6.xml" /><Relationship Id="rId6" Type="http://schemas.microsoft.com/office/2007/relationships/diagramDrawing" Target="../diagrams/drawing6.xml" /><Relationship Id="rId5" Type="http://schemas.openxmlformats.org/officeDocument/2006/relationships/diagramColors" Target="../diagrams/colors6.xml" /><Relationship Id="rId4" Type="http://schemas.openxmlformats.org/officeDocument/2006/relationships/diagramQuickStyle" Target="../diagrams/quickStyle6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6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6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6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4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6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0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3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Train robot to climb stairs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01936D-A95D-4BD0-AC03-1AB73382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46" y="2217615"/>
            <a:ext cx="5916889" cy="387838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System Overview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ECCF87-F8CB-469C-839B-6E0A8320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21" y="1647338"/>
            <a:ext cx="9757558" cy="48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Methodology Cont...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Staircase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VGG 16 – CNN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TensorFlow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Image Cascade Classification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Staircase classification file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Number of Steps Count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OpenCV – (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Probabilistic Hough Transform, Canny Edge Detection)</a:t>
            </a:r>
            <a:endParaRPr lang="en-US" sz="2000"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Google </a:t>
            </a:r>
            <a:r>
              <a:rPr lang="en-US" sz="2000" err="1">
                <a:latin typeface="+mj-lt"/>
              </a:rPr>
              <a:t>Colab</a:t>
            </a:r>
            <a:r>
              <a:rPr lang="en-US" sz="2000">
                <a:latin typeface="+mj-lt"/>
              </a:rPr>
              <a:t>.</a:t>
            </a:r>
          </a:p>
          <a:p>
            <a:pPr lvl="2"/>
            <a:endParaRPr lang="en-US">
              <a:latin typeface="+mj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13799" y="5006530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248336"/>
            <a:ext cx="5073175" cy="26219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149AB6-44AD-44D1-BA73-80F3994B1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4047" y="4960492"/>
            <a:ext cx="2163906" cy="129834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77953" y="4891777"/>
            <a:ext cx="1500248" cy="15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71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Current Progress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77FC2F6-04CD-4635-8C0C-B90A0C2B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1925320"/>
            <a:ext cx="6177280" cy="3708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6048499" cy="5181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</a:rPr>
              <a:t>Collected images of staircases and filtered them for get better accuracy.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identify staircase features. 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identify number of steps in a staircase. 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detect boundary lines of staircase</a:t>
            </a:r>
          </a:p>
        </p:txBody>
      </p:sp>
    </p:spTree>
    <p:extLst>
      <p:ext uri="{BB962C8B-B14F-4D97-AF65-F5344CB8AC3E}">
        <p14:creationId xmlns:p14="http://schemas.microsoft.com/office/powerpoint/2010/main" val="84633093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E291E9-5710-42BD-B369-9E59B80A0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644" y="1102601"/>
            <a:ext cx="4738254" cy="4439379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BC9851A-B9D5-41A6-A306-DCBC03215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58" y="1093993"/>
            <a:ext cx="5147516" cy="4445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8FA53-2AB1-4FFE-AEFF-9292329A85F0}"/>
              </a:ext>
            </a:extLst>
          </p:cNvPr>
          <p:cNvSpPr txBox="1"/>
          <p:nvPr/>
        </p:nvSpPr>
        <p:spPr>
          <a:xfrm>
            <a:off x="721644" y="5650676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 output with positive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5C142-D468-4515-A40E-4390D9C07626}"/>
              </a:ext>
            </a:extLst>
          </p:cNvPr>
          <p:cNvSpPr txBox="1"/>
          <p:nvPr/>
        </p:nvSpPr>
        <p:spPr>
          <a:xfrm>
            <a:off x="6819189" y="5650676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Check output with negative image</a:t>
            </a:r>
          </a:p>
        </p:txBody>
      </p:sp>
    </p:spTree>
    <p:extLst>
      <p:ext uri="{BB962C8B-B14F-4D97-AF65-F5344CB8AC3E}">
        <p14:creationId xmlns:p14="http://schemas.microsoft.com/office/powerpoint/2010/main" val="361499859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17DE4719-A54A-4BBA-9764-FF5AA18EF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631" y="2244436"/>
            <a:ext cx="4738254" cy="23691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A2116-4A99-440E-A8F3-760C8451FA67}"/>
              </a:ext>
            </a:extLst>
          </p:cNvPr>
          <p:cNvSpPr txBox="1"/>
          <p:nvPr/>
        </p:nvSpPr>
        <p:spPr>
          <a:xfrm>
            <a:off x="4292528" y="4817911"/>
            <a:ext cx="30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 Staircase Boundary Lines</a:t>
            </a:r>
          </a:p>
        </p:txBody>
      </p:sp>
    </p:spTree>
    <p:extLst>
      <p:ext uri="{BB962C8B-B14F-4D97-AF65-F5344CB8AC3E}">
        <p14:creationId xmlns:p14="http://schemas.microsoft.com/office/powerpoint/2010/main" val="33594442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60B3E-B5A7-4905-8F78-FAED662C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022" y="1205658"/>
            <a:ext cx="3484674" cy="4445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F9090-6FC6-4FFE-B1CD-1DC980B21C95}"/>
              </a:ext>
            </a:extLst>
          </p:cNvPr>
          <p:cNvSpPr txBox="1"/>
          <p:nvPr/>
        </p:nvSpPr>
        <p:spPr>
          <a:xfrm>
            <a:off x="3334228" y="5757554"/>
            <a:ext cx="47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Count number of steps on a staircase</a:t>
            </a:r>
          </a:p>
        </p:txBody>
      </p:sp>
      <p:pic>
        <p:nvPicPr>
          <p:cNvPr id="9" name="Picture 8" descr="A set of stairs&#10;&#10;Description automatically generated with medium confidence">
            <a:extLst>
              <a:ext uri="{FF2B5EF4-FFF2-40B4-BE49-F238E27FC236}">
                <a16:creationId xmlns:a16="http://schemas.microsoft.com/office/drawing/2014/main" id="{1C9A9D08-E22A-4843-A524-B0362E10B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6" y="1629443"/>
            <a:ext cx="2563472" cy="3488822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4851661D-06AE-451C-9C9F-2BAF5083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10" y="1629408"/>
            <a:ext cx="2563472" cy="3488822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22A0473-03E5-4807-BC92-36735E87C838}"/>
              </a:ext>
            </a:extLst>
          </p:cNvPr>
          <p:cNvSpPr/>
          <p:nvPr/>
        </p:nvSpPr>
        <p:spPr>
          <a:xfrm>
            <a:off x="3586348" y="2962924"/>
            <a:ext cx="510639" cy="9500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99A1701-22E4-4F42-B2F6-77DBB6347F22}"/>
              </a:ext>
            </a:extLst>
          </p:cNvPr>
          <p:cNvSpPr/>
          <p:nvPr/>
        </p:nvSpPr>
        <p:spPr>
          <a:xfrm>
            <a:off x="7366505" y="2962924"/>
            <a:ext cx="510639" cy="9500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348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+mj-lt"/>
              </a:rPr>
              <a:t>Completion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48672-937E-45C9-B80D-C48AC6735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119047"/>
              </p:ext>
            </p:extLst>
          </p:nvPr>
        </p:nvGraphicFramePr>
        <p:xfrm>
          <a:off x="748143" y="1852547"/>
          <a:ext cx="11050649" cy="41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4968D5C-92D1-4DA8-A24F-CF196AF0E144}"/>
              </a:ext>
            </a:extLst>
          </p:cNvPr>
          <p:cNvSpPr txBox="1"/>
          <p:nvPr/>
        </p:nvSpPr>
        <p:spPr>
          <a:xfrm>
            <a:off x="304800" y="1077643"/>
            <a:ext cx="366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+mj-lt"/>
              </a:rPr>
              <a:t>Working Plan</a:t>
            </a:r>
          </a:p>
        </p:txBody>
      </p:sp>
    </p:spTree>
    <p:extLst>
      <p:ext uri="{BB962C8B-B14F-4D97-AF65-F5344CB8AC3E}">
        <p14:creationId xmlns:p14="http://schemas.microsoft.com/office/powerpoint/2010/main" val="17432290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+mj-lt"/>
              </a:rPr>
              <a:t>Completion of the project Cont.…</a:t>
            </a:r>
            <a:endParaRPr lang="en-US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Future works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+mj-lt"/>
                <a:cs typeface="Arial" panose="020B0604020202020204" pitchFamily="34" charset="0"/>
              </a:rPr>
              <a:t>Consider how to integrate robot camera to the detection system. 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+mj-lt"/>
              </a:rPr>
              <a:t>How to identify low light situations?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+mj-lt"/>
              </a:rPr>
              <a:t>How to increase brightness of image? 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+mj-lt"/>
              </a:rPr>
              <a:t>Improve staircase boundary line detection model.</a:t>
            </a:r>
          </a:p>
          <a:p>
            <a:pPr lvl="1"/>
            <a:r>
              <a:rPr lang="en-US" sz="2000">
                <a:latin typeface="+mj-lt"/>
              </a:rPr>
              <a:t>Improve step counting model </a:t>
            </a:r>
          </a:p>
          <a:p>
            <a:pPr lvl="1"/>
            <a:endParaRPr lang="en-US" sz="2000">
              <a:latin typeface="+mj-lt"/>
            </a:endParaRPr>
          </a:p>
          <a:p>
            <a:pPr lvl="1"/>
            <a:endParaRPr lang="en-US" sz="2000">
              <a:latin typeface="+mj-lt"/>
            </a:endParaRPr>
          </a:p>
          <a:p>
            <a:pPr lvl="1"/>
            <a:endParaRPr lang="en-US">
              <a:latin typeface="+mj-lt"/>
            </a:endParaRP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6F812AF6-525A-49EF-A9CE-F4865500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1900" y="2247900"/>
            <a:ext cx="5575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773483"/>
              </p:ext>
            </p:extLst>
          </p:nvPr>
        </p:nvGraphicFramePr>
        <p:xfrm>
          <a:off x="393573" y="976836"/>
          <a:ext cx="11404849" cy="45316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25285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479564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Reference number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Reference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[1]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S. </a:t>
                      </a:r>
                      <a:r>
                        <a:rPr lang="en-US" sz="1400" err="1">
                          <a:latin typeface="+mj-lt"/>
                        </a:rPr>
                        <a:t>Oßwald</a:t>
                      </a:r>
                      <a:r>
                        <a:rPr lang="en-US" sz="1400">
                          <a:latin typeface="+mj-lt"/>
                        </a:rPr>
                        <a:t>, A. </a:t>
                      </a:r>
                      <a:r>
                        <a:rPr lang="en-US" sz="1400" err="1">
                          <a:latin typeface="+mj-lt"/>
                        </a:rPr>
                        <a:t>Görög</a:t>
                      </a:r>
                      <a:r>
                        <a:rPr lang="en-US" sz="1400">
                          <a:latin typeface="+mj-lt"/>
                        </a:rPr>
                        <a:t>, A. Hornung and M. </a:t>
                      </a:r>
                      <a:r>
                        <a:rPr lang="en-US" sz="1400" err="1">
                          <a:latin typeface="+mj-lt"/>
                        </a:rPr>
                        <a:t>Bennewitz</a:t>
                      </a:r>
                      <a:r>
                        <a:rPr lang="en-US" sz="1400">
                          <a:latin typeface="+mj-lt"/>
                        </a:rPr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400" err="1">
                          <a:latin typeface="+mj-lt"/>
                        </a:rPr>
                        <a:t>doi</a:t>
                      </a:r>
                      <a:r>
                        <a:rPr lang="en-US" sz="1400">
                          <a:latin typeface="+mj-lt"/>
                        </a:rPr>
                        <a:t>: 10.1109/IROS.2011.6094533.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[2]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W. Lu, “Design And Implementation of Autonomous Stair Climbing With NAO Humanoid Robot,” </a:t>
                      </a:r>
                      <a:r>
                        <a:rPr lang="en-US" sz="1400" err="1">
                          <a:latin typeface="+mj-lt"/>
                        </a:rPr>
                        <a:t>Master@Vaasa</a:t>
                      </a:r>
                      <a:r>
                        <a:rPr lang="en-US" sz="1400">
                          <a:latin typeface="+mj-lt"/>
                        </a:rPr>
                        <a:t> Univ. Appl. Sci., 2015.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[3]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A. Singh, S. Yadav and N. Singh, “Contrast enhancement and brightness preservation using global-local image enhancement techniques,” 2016 Fourth International Conference on Parallel, Distributed and Grid Computing (PDGC), 2016, pp. 291-294, </a:t>
                      </a:r>
                      <a:r>
                        <a:rPr lang="en-US" sz="1400" err="1">
                          <a:latin typeface="+mj-lt"/>
                        </a:rPr>
                        <a:t>doi</a:t>
                      </a:r>
                      <a:r>
                        <a:rPr lang="en-US" sz="1400">
                          <a:latin typeface="+mj-lt"/>
                        </a:rPr>
                        <a:t>: 10.1109/PDGC.2016.7913162.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D. S. Chan, R. K. Silva, J. C. Monteiro, and F.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Lizarralde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“Efficient stairway detection and modeling for autonomous robot climbing,” </a:t>
                      </a:r>
                      <a:r>
                        <a:rPr lang="en-US" sz="1400" i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IEEE Int. Conf. </a:t>
                      </a:r>
                      <a:r>
                        <a:rPr lang="en-US" sz="1400" i="1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Intell</a:t>
                      </a:r>
                      <a:r>
                        <a:rPr lang="en-US" sz="1400" i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 Robot. Syst.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vol. 2017-Septe, pp. 5916–5921, 2017,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doi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: 10.1109/IROS.2017.8206485.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S. Mallick, "edge-detection-using-</a:t>
                      </a:r>
                      <a:r>
                        <a:rPr lang="en-US" sz="1400" err="1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opencv</a:t>
                      </a: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," [Online]. Available: https://learnopencv.com/edge-detection-using-opencv/. [Accessed 28 November 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0420430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H. Kinsley, "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haar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-cascade-object-detection-python-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opencv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-tutorial," 11 January 2016. [Online]. Available: https://pythonprogramming.net/haar-cascade-object-detection-python-opencv-tutorial/. [Accessed 04 December 2021]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39237489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Opencv.org, "Feature Detection - Probabilistic Hough transform," [Online]. Available: https://docs.opencv.org/3.4/dd/d1a/group__imgproc__feature.html#ga8618180a5948286384e3b7ca02f6feeb. [Accessed 13 December 2022]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01742755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J.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Oheix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"From raw images to real-time predictions with Deep Learning," 7 January 2019. [Online]. Available: https://towardsdatascience.com/from-raw-images-to-real-time-predictions-with-deep-learning-ddbbda1be0e4. [Accessed 4 October 2021]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10775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BD3B-3058-464B-9B25-5372E5F2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39EAAC-37F9-4F92-B2BB-034708F3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722"/>
          <a:stretch/>
        </p:blipFill>
        <p:spPr>
          <a:xfrm>
            <a:off x="721041" y="1143000"/>
            <a:ext cx="10851518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37754992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975376D-CBD6-4E87-8057-620D6C53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5037" y="2162363"/>
            <a:ext cx="3595849" cy="35958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5AD1EC4-B1E3-4E71-A090-685993EB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Team Members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8C3E0-E37E-47D5-87EA-7F337A28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19856"/>
            <a:ext cx="11684000" cy="1243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+mj-lt"/>
              </a:rPr>
              <a:t>Supervisor: Mr. Samantha </a:t>
            </a:r>
            <a:r>
              <a:rPr lang="en-US" sz="2400" err="1">
                <a:latin typeface="+mj-lt"/>
              </a:rPr>
              <a:t>Rajapaksha</a:t>
            </a:r>
            <a:endParaRPr lang="en-US" sz="2400">
              <a:latin typeface="+mj-lt"/>
            </a:endParaRPr>
          </a:p>
          <a:p>
            <a:pPr marL="0" indent="0">
              <a:buNone/>
            </a:pPr>
            <a:r>
              <a:rPr lang="en-US" sz="2400">
                <a:latin typeface="+mj-lt"/>
              </a:rPr>
              <a:t>Co Supervisor: Mr. </a:t>
            </a:r>
            <a:r>
              <a:rPr lang="en-US" sz="2400" err="1">
                <a:latin typeface="+mj-lt"/>
              </a:rPr>
              <a:t>Buddika</a:t>
            </a:r>
            <a:r>
              <a:rPr lang="en-US" sz="2400">
                <a:latin typeface="+mj-lt"/>
              </a:rPr>
              <a:t> </a:t>
            </a:r>
            <a:r>
              <a:rPr lang="en-US" sz="2400" err="1">
                <a:latin typeface="+mj-lt"/>
              </a:rPr>
              <a:t>Harshanath</a:t>
            </a:r>
            <a:endParaRPr lang="en-US" sz="2400">
              <a:latin typeface="+mj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C3415A-BF74-44A3-AE25-B9D1339BF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76602"/>
              </p:ext>
            </p:extLst>
          </p:nvPr>
        </p:nvGraphicFramePr>
        <p:xfrm>
          <a:off x="5231410" y="3380740"/>
          <a:ext cx="626555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3590">
                  <a:extLst>
                    <a:ext uri="{9D8B030D-6E8A-4147-A177-3AD203B41FA5}">
                      <a16:colId xmlns:a16="http://schemas.microsoft.com/office/drawing/2014/main" val="854142083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425694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51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Jayawardana J.T.H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IT18216974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80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Dilshan H.V.V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IT18217100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73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Wijethilaka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R.G.K.H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IT18220834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6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/>
                        <a:t>Balasooriya</a:t>
                      </a:r>
                      <a:r>
                        <a:rPr lang="en-US" sz="1600"/>
                        <a:t> T.D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IT18212150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813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6525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ECC-FBF4-4C94-B805-784AA53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IT18217100 | Dilshan </a:t>
            </a:r>
            <a:r>
              <a:rPr lang="en-US" err="1">
                <a:latin typeface="+mj-lt"/>
              </a:rPr>
              <a:t>h.v.v</a:t>
            </a:r>
            <a:endParaRPr lang="en-US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9B5F-DC74-4622-AF11-85404B6C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Specialization in Software Engineering </a:t>
            </a:r>
          </a:p>
          <a:p>
            <a:endParaRPr lang="en-US">
              <a:ea typeface="Cambri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D3F932-F522-4951-A127-ABB6B1DD4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" t="4610" b="7447"/>
          <a:stretch/>
        </p:blipFill>
        <p:spPr>
          <a:xfrm>
            <a:off x="10099332" y="109486"/>
            <a:ext cx="2046284" cy="23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225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F3FF-B1F5-40C0-A04E-1BB55C6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Research Question</a:t>
            </a:r>
            <a:endParaRPr lang="en-US"/>
          </a:p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67B283B-733E-411A-B196-134054E8E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62302"/>
            <a:ext cx="11684000" cy="4942996"/>
          </a:xfrm>
        </p:spPr>
      </p:pic>
    </p:spTree>
    <p:extLst>
      <p:ext uri="{BB962C8B-B14F-4D97-AF65-F5344CB8AC3E}">
        <p14:creationId xmlns:p14="http://schemas.microsoft.com/office/powerpoint/2010/main" val="38479275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FAB4-3F26-4446-A4A5-40F95F15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0" y="304800"/>
            <a:ext cx="7752080" cy="792162"/>
          </a:xfrm>
        </p:spPr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Specific and Sub Objectives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1A6B41-3399-447A-B647-292EAE13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248666"/>
            <a:ext cx="4165600" cy="59136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83C4-DDAA-49B8-B5D0-1017B94D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640" y="1143000"/>
            <a:ext cx="7884160" cy="5181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latin typeface="Calibri"/>
                <a:ea typeface="+mn-lt"/>
                <a:cs typeface="+mn-lt"/>
              </a:rPr>
              <a:t> Specific Objectives</a:t>
            </a:r>
            <a:endParaRPr lang="en-US" b="1">
              <a:latin typeface="Calibri"/>
              <a:ea typeface="Cambria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+mn-lt"/>
                <a:cs typeface="+mn-lt"/>
              </a:rPr>
              <a:t>Configure the simulator</a:t>
            </a: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+mn-lt"/>
                <a:cs typeface="Calibri"/>
              </a:rPr>
              <a:t>Get distance in between robot &amp; staircase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+mn-lt"/>
                <a:cs typeface="+mn-lt"/>
              </a:rPr>
              <a:t>Identify stair corners point</a:t>
            </a:r>
            <a:endParaRPr lang="en-US" sz="3200">
              <a:latin typeface="Calibri"/>
              <a:ea typeface="Cambria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Cambria"/>
                <a:cs typeface="Calibri"/>
              </a:rPr>
              <a:t>Get dimensions of stair</a:t>
            </a:r>
          </a:p>
          <a:p>
            <a:pPr marL="171450" indent="-457200"/>
            <a:r>
              <a:rPr lang="en-US" b="1">
                <a:latin typeface="Calibri"/>
                <a:ea typeface="Cambria"/>
                <a:cs typeface="Calibri"/>
              </a:rPr>
              <a:t>Sub Objectives</a:t>
            </a: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+mn-lt"/>
                <a:cs typeface="+mn-lt"/>
              </a:rPr>
              <a:t>Consider how to integrate robot sensors to the defined dimensions system</a:t>
            </a:r>
            <a:endParaRPr lang="en-US" sz="3200" b="1">
              <a:latin typeface="Calibri"/>
              <a:ea typeface="Cambria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+mn-lt"/>
                <a:cs typeface="+mn-lt"/>
              </a:rPr>
              <a:t>Define a model to identify stair dimensions</a:t>
            </a:r>
            <a:endParaRPr lang="en-US" sz="3200" b="1">
              <a:latin typeface="Calibri"/>
              <a:ea typeface="Cambria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3200">
                <a:latin typeface="Calibri"/>
                <a:ea typeface="Cambria"/>
                <a:cs typeface="Calibri"/>
              </a:rPr>
              <a:t>Increase accuracy of dimensions calculation</a:t>
            </a:r>
          </a:p>
          <a:p>
            <a:pPr lvl="2"/>
            <a:endParaRPr lang="en-US" b="1"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19366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7EA-C395-4A7F-97BB-3DC6642B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System Overview Diagram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C15A-9844-479A-B7C4-E0F2AE3D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B8EB206-1FB8-4297-BF84-0D31088F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29" y="1281640"/>
            <a:ext cx="11540893" cy="47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03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E02A-D80B-4F9D-8A5F-EBAF2EB3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Technologies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0D52-92B9-45D7-843D-FBED153E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Calibri"/>
                <a:cs typeface="Calibri"/>
              </a:rPr>
              <a:t>Used technologies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cs typeface="Calibri"/>
              </a:rPr>
              <a:t>Simulation </a:t>
            </a:r>
            <a:r>
              <a:rPr lang="en-US" err="1">
                <a:latin typeface="Calibri"/>
                <a:cs typeface="Calibri"/>
              </a:rPr>
              <a:t>Softwares</a:t>
            </a:r>
            <a:endParaRPr lang="en-US">
              <a:latin typeface="Calibri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Webots</a:t>
            </a:r>
            <a:endParaRPr lang="en-US">
              <a:latin typeface="Calibri"/>
              <a:ea typeface="Cambria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Choregraphe</a:t>
            </a:r>
            <a:endParaRPr lang="en-US">
              <a:latin typeface="Calibri"/>
              <a:ea typeface="Cambria"/>
              <a:cs typeface="Calibri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Robot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Nao Robot</a:t>
            </a:r>
          </a:p>
          <a:p>
            <a:pPr marL="102870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Languages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Python</a:t>
            </a:r>
          </a:p>
        </p:txBody>
      </p:sp>
      <p:pic>
        <p:nvPicPr>
          <p:cNvPr id="5" name="Picture 12" descr="Icon&#10;&#10;Description automatically generated">
            <a:extLst>
              <a:ext uri="{FF2B5EF4-FFF2-40B4-BE49-F238E27FC236}">
                <a16:creationId xmlns:a16="http://schemas.microsoft.com/office/drawing/2014/main" id="{F03093D6-F08F-43D2-8D71-BB560434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234" y="3543394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F2FECD6-76ED-4B88-96C2-2CAF287B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07440"/>
            <a:ext cx="5283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17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96D279-9F13-406E-834D-8FDB6118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1925320"/>
            <a:ext cx="6177280" cy="370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500B1-CBC3-48F2-BE50-CE4FEECE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Current 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3D50-FDB0-4BCC-9459-22CA815F9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10000"/>
              </a:lnSpc>
            </a:pPr>
            <a:r>
              <a:rPr lang="en-US">
                <a:latin typeface="Calibri"/>
                <a:ea typeface="Cambria"/>
                <a:cs typeface="Calibri"/>
              </a:rPr>
              <a:t>Configure </a:t>
            </a:r>
            <a:r>
              <a:rPr lang="en-US" err="1">
                <a:latin typeface="Calibri"/>
                <a:ea typeface="Cambria"/>
                <a:cs typeface="Calibri"/>
              </a:rPr>
              <a:t>Webots</a:t>
            </a:r>
            <a:r>
              <a:rPr lang="en-US">
                <a:latin typeface="Calibri"/>
                <a:ea typeface="Cambria"/>
                <a:cs typeface="Calibri"/>
              </a:rPr>
              <a:t> Simulator &amp; </a:t>
            </a:r>
            <a:r>
              <a:rPr lang="en-US" err="1">
                <a:latin typeface="Calibri"/>
                <a:ea typeface="Cambria"/>
                <a:cs typeface="Calibri"/>
              </a:rPr>
              <a:t>Choregraphe</a:t>
            </a:r>
            <a:endParaRPr lang="en-US">
              <a:latin typeface="Calibri"/>
              <a:ea typeface="Cambria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latin typeface="Calibri"/>
                <a:ea typeface="Cambria"/>
                <a:cs typeface="Calibri"/>
              </a:rPr>
              <a:t>Configure Nao Robot into </a:t>
            </a:r>
            <a:r>
              <a:rPr lang="en-US" err="1">
                <a:latin typeface="Calibri"/>
                <a:ea typeface="Cambria"/>
                <a:cs typeface="Calibri"/>
              </a:rPr>
              <a:t>Webots</a:t>
            </a:r>
            <a:endParaRPr lang="en-US">
              <a:latin typeface="Calibri"/>
              <a:ea typeface="Cambria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latin typeface="Calibri"/>
                <a:ea typeface="Cambria"/>
                <a:cs typeface="Calibri"/>
              </a:rPr>
              <a:t>Create Staircase Object</a:t>
            </a:r>
            <a:endParaRPr lang="en-US">
              <a:latin typeface="Cambria"/>
              <a:ea typeface="Cambria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latin typeface="Calibri"/>
                <a:ea typeface="Cambria"/>
                <a:cs typeface="Calibri"/>
              </a:rPr>
              <a:t>Get distance in between robot &amp; staircase</a:t>
            </a:r>
            <a:endParaRPr lang="en-US">
              <a:ea typeface="+mn-lt"/>
              <a:cs typeface="+mn-lt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83135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D649-BC19-4129-BB29-FA41E30D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Evidences for the completion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2D50-F886-4CC1-B290-19B14015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mbria"/>
              </a:rPr>
              <a:t>Get distance in between robot &amp; staircase using sonar sensor</a:t>
            </a:r>
            <a:endParaRPr lang="en-US"/>
          </a:p>
          <a:p>
            <a:pPr marL="0" indent="0">
              <a:buNone/>
            </a:pPr>
            <a:endParaRPr lang="en-US">
              <a:ea typeface="Cambri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8E4CA6-AA6B-493B-90BA-2B46A83D6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53793"/>
              </p:ext>
            </p:extLst>
          </p:nvPr>
        </p:nvGraphicFramePr>
        <p:xfrm>
          <a:off x="761999" y="2103119"/>
          <a:ext cx="10389612" cy="3343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806">
                  <a:extLst>
                    <a:ext uri="{9D8B030D-6E8A-4147-A177-3AD203B41FA5}">
                      <a16:colId xmlns:a16="http://schemas.microsoft.com/office/drawing/2014/main" val="1360846796"/>
                    </a:ext>
                  </a:extLst>
                </a:gridCol>
                <a:gridCol w="5194806">
                  <a:extLst>
                    <a:ext uri="{9D8B030D-6E8A-4147-A177-3AD203B41FA5}">
                      <a16:colId xmlns:a16="http://schemas.microsoft.com/office/drawing/2014/main" val="306778712"/>
                    </a:ext>
                  </a:extLst>
                </a:gridCol>
              </a:tblGrid>
              <a:tr h="483219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Before change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After moving near the staircase (0.3m)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39259"/>
                  </a:ext>
                </a:extLst>
              </a:tr>
              <a:tr h="28601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44942"/>
                  </a:ext>
                </a:extLst>
              </a:tr>
            </a:tbl>
          </a:graphicData>
        </a:graphic>
      </p:graphicFrame>
      <p:pic>
        <p:nvPicPr>
          <p:cNvPr id="6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B00D10F-99CF-4E10-94F8-D1A0F0C2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" y="2623255"/>
            <a:ext cx="5096718" cy="2722679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3FE4F0-422A-45B6-869E-F8FACCD6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28" y="3600831"/>
            <a:ext cx="1065931" cy="1040422"/>
          </a:xfrm>
          <a:prstGeom prst="rect">
            <a:avLst/>
          </a:prstGeom>
        </p:spPr>
      </p:pic>
      <p:pic>
        <p:nvPicPr>
          <p:cNvPr id="9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2086E98-003C-4004-A72A-DFD16907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06" y="2626060"/>
            <a:ext cx="5087073" cy="2715891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10A83D1-06B0-4AD9-984B-4F741F420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133" y="3603395"/>
            <a:ext cx="1055227" cy="1040946"/>
          </a:xfrm>
          <a:prstGeom prst="rect">
            <a:avLst/>
          </a:prstGeom>
        </p:spPr>
      </p:pic>
      <p:pic>
        <p:nvPicPr>
          <p:cNvPr id="11" name="Picture 11" descr="A picture containing text, projectile&#10;&#10;Description automatically generated">
            <a:extLst>
              <a:ext uri="{FF2B5EF4-FFF2-40B4-BE49-F238E27FC236}">
                <a16:creationId xmlns:a16="http://schemas.microsoft.com/office/drawing/2014/main" id="{E56175C9-171B-4FE5-9ABE-9AF128524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756" y="4340108"/>
            <a:ext cx="829399" cy="7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635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CE2C-2994-4EF9-B318-ECBA9989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Future Works</a:t>
            </a:r>
          </a:p>
          <a:p>
            <a:pPr>
              <a:lnSpc>
                <a:spcPct val="90000"/>
              </a:lnSpc>
            </a:pPr>
            <a:endParaRPr lang="en-US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A032-910F-43BD-89DA-83C90A54D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5791200" cy="5181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Configure Nao laser head</a:t>
            </a:r>
            <a:endParaRPr lang="en-US" sz="3000">
              <a:ea typeface="Cambria"/>
            </a:endParaRP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Identify stair corners point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Gathering the stair data using laser sensor 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Calculate dimensions of stair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Accurate dimensions calculations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2B8E596-5247-4761-A977-EC88ABB2224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90207" y="2389072"/>
            <a:ext cx="5389562" cy="63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Calibri"/>
                <a:ea typeface="Cambria"/>
                <a:cs typeface="Calibri"/>
              </a:rPr>
              <a:t>Nao Laser Head</a:t>
            </a:r>
            <a:endParaRPr lang="en-US" sz="2400" b="1">
              <a:latin typeface="Calibri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B41B8A4-376A-4254-85A6-CF5E4FC4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68" y="2708953"/>
            <a:ext cx="5389033" cy="2883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55914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7C0C-0924-4B57-9C56-BA425FCD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Working Plan</a:t>
            </a: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2A3118D2-3A1C-4F7F-B612-2AB307413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857" y="1143000"/>
            <a:ext cx="9843886" cy="5181600"/>
          </a:xfrm>
        </p:spPr>
      </p:pic>
    </p:spTree>
    <p:extLst>
      <p:ext uri="{BB962C8B-B14F-4D97-AF65-F5344CB8AC3E}">
        <p14:creationId xmlns:p14="http://schemas.microsoft.com/office/powerpoint/2010/main" val="276296329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374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864215"/>
              </p:ext>
            </p:extLst>
          </p:nvPr>
        </p:nvGraphicFramePr>
        <p:xfrm>
          <a:off x="304800" y="881749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Oßwald, A. Görög, A. Hornung and M. Bennewitz, “Autonomous climbing of spiral staircases with humanoids,” 2011 IEEE/RSJ International Conference on Intelligent Robots and Systems, 2011, pp. 4844-4849, doi: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Neira-Cárcamo, C. Aguilera-Carrasco and L. Vera-Quiroga, “Stairs recognition using stereo vision-based algorithm in NAO robot,” 2017 CHILEAN Conference on Electrical, Electronics Engineering, Information and Communication Technologies (CHILECON), 2017, pp. 1-6, doi: 10.1109/CHILECON.2017.8229674.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4281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13C03-267C-4FD6-A9BF-1A52B1BA064C}"/>
              </a:ext>
            </a:extLst>
          </p:cNvPr>
          <p:cNvSpPr txBox="1"/>
          <p:nvPr/>
        </p:nvSpPr>
        <p:spPr>
          <a:xfrm>
            <a:off x="5562600" y="6908800"/>
            <a:ext cx="477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scaron.info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82FBA-0C13-40D4-B94D-30328C84368C}"/>
              </a:ext>
            </a:extLst>
          </p:cNvPr>
          <p:cNvGrpSpPr/>
          <p:nvPr/>
        </p:nvGrpSpPr>
        <p:grpSpPr>
          <a:xfrm>
            <a:off x="369450" y="1073212"/>
            <a:ext cx="11517750" cy="3834149"/>
            <a:chOff x="25778" y="682464"/>
            <a:chExt cx="12343882" cy="41091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EE88EC-36E1-471E-99FF-B09CF524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tretch>
              <a:fillRect/>
            </a:stretch>
          </p:blipFill>
          <p:spPr>
            <a:xfrm>
              <a:off x="914400" y="1044492"/>
              <a:ext cx="2484120" cy="35714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5BE968-379B-48A3-864B-E3666BC7E6FC}"/>
                </a:ext>
              </a:extLst>
            </p:cNvPr>
            <p:cNvGrpSpPr/>
            <p:nvPr/>
          </p:nvGrpSpPr>
          <p:grpSpPr>
            <a:xfrm>
              <a:off x="25778" y="682464"/>
              <a:ext cx="12343882" cy="4109161"/>
              <a:chOff x="25778" y="1691866"/>
              <a:chExt cx="12343882" cy="4109161"/>
            </a:xfrm>
          </p:grpSpPr>
          <p:pic>
            <p:nvPicPr>
              <p:cNvPr id="13" name="Picture 12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461B42C9-95FD-4871-B2EC-1E7F9477E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8295780" y="1704109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927B14FC-2E4E-4FA9-B96E-2407729F9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5638800" y="1691866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CFFAE8E8-82E4-4F10-8DA8-E51B4067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3012720" y="1691866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37D1D28B-D555-4237-8428-AA2816C2F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25778" y="1727147"/>
                <a:ext cx="4073883" cy="407388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472A27-C235-47C6-B7A9-0C4987177020}"/>
              </a:ext>
            </a:extLst>
          </p:cNvPr>
          <p:cNvSpPr txBox="1"/>
          <p:nvPr/>
        </p:nvSpPr>
        <p:spPr>
          <a:xfrm>
            <a:off x="1198600" y="5070764"/>
            <a:ext cx="9750449" cy="923330"/>
          </a:xfrm>
          <a:custGeom>
            <a:avLst/>
            <a:gdLst>
              <a:gd name="connsiteX0" fmla="*/ 0 w 9750449"/>
              <a:gd name="connsiteY0" fmla="*/ 0 h 923330"/>
              <a:gd name="connsiteX1" fmla="*/ 573556 w 9750449"/>
              <a:gd name="connsiteY1" fmla="*/ 0 h 923330"/>
              <a:gd name="connsiteX2" fmla="*/ 1049607 w 9750449"/>
              <a:gd name="connsiteY2" fmla="*/ 0 h 923330"/>
              <a:gd name="connsiteX3" fmla="*/ 1330650 w 9750449"/>
              <a:gd name="connsiteY3" fmla="*/ 0 h 923330"/>
              <a:gd name="connsiteX4" fmla="*/ 1904205 w 9750449"/>
              <a:gd name="connsiteY4" fmla="*/ 0 h 923330"/>
              <a:gd name="connsiteX5" fmla="*/ 2477761 w 9750449"/>
              <a:gd name="connsiteY5" fmla="*/ 0 h 923330"/>
              <a:gd name="connsiteX6" fmla="*/ 2953812 w 9750449"/>
              <a:gd name="connsiteY6" fmla="*/ 0 h 923330"/>
              <a:gd name="connsiteX7" fmla="*/ 3527368 w 9750449"/>
              <a:gd name="connsiteY7" fmla="*/ 0 h 923330"/>
              <a:gd name="connsiteX8" fmla="*/ 3808411 w 9750449"/>
              <a:gd name="connsiteY8" fmla="*/ 0 h 923330"/>
              <a:gd name="connsiteX9" fmla="*/ 4479471 w 9750449"/>
              <a:gd name="connsiteY9" fmla="*/ 0 h 923330"/>
              <a:gd name="connsiteX10" fmla="*/ 5248036 w 9750449"/>
              <a:gd name="connsiteY10" fmla="*/ 0 h 923330"/>
              <a:gd name="connsiteX11" fmla="*/ 5919096 w 9750449"/>
              <a:gd name="connsiteY11" fmla="*/ 0 h 923330"/>
              <a:gd name="connsiteX12" fmla="*/ 6297643 w 9750449"/>
              <a:gd name="connsiteY12" fmla="*/ 0 h 923330"/>
              <a:gd name="connsiteX13" fmla="*/ 7066208 w 9750449"/>
              <a:gd name="connsiteY13" fmla="*/ 0 h 923330"/>
              <a:gd name="connsiteX14" fmla="*/ 7444755 w 9750449"/>
              <a:gd name="connsiteY14" fmla="*/ 0 h 923330"/>
              <a:gd name="connsiteX15" fmla="*/ 8213319 w 9750449"/>
              <a:gd name="connsiteY15" fmla="*/ 0 h 923330"/>
              <a:gd name="connsiteX16" fmla="*/ 8494362 w 9750449"/>
              <a:gd name="connsiteY16" fmla="*/ 0 h 923330"/>
              <a:gd name="connsiteX17" fmla="*/ 8872909 w 9750449"/>
              <a:gd name="connsiteY17" fmla="*/ 0 h 923330"/>
              <a:gd name="connsiteX18" fmla="*/ 9750449 w 9750449"/>
              <a:gd name="connsiteY18" fmla="*/ 0 h 923330"/>
              <a:gd name="connsiteX19" fmla="*/ 9750449 w 9750449"/>
              <a:gd name="connsiteY19" fmla="*/ 470898 h 923330"/>
              <a:gd name="connsiteX20" fmla="*/ 9750449 w 9750449"/>
              <a:gd name="connsiteY20" fmla="*/ 923330 h 923330"/>
              <a:gd name="connsiteX21" fmla="*/ 9469407 w 9750449"/>
              <a:gd name="connsiteY21" fmla="*/ 923330 h 923330"/>
              <a:gd name="connsiteX22" fmla="*/ 8993355 w 9750449"/>
              <a:gd name="connsiteY22" fmla="*/ 923330 h 923330"/>
              <a:gd name="connsiteX23" fmla="*/ 8224791 w 9750449"/>
              <a:gd name="connsiteY23" fmla="*/ 923330 h 923330"/>
              <a:gd name="connsiteX24" fmla="*/ 7651235 w 9750449"/>
              <a:gd name="connsiteY24" fmla="*/ 923330 h 923330"/>
              <a:gd name="connsiteX25" fmla="*/ 7175183 w 9750449"/>
              <a:gd name="connsiteY25" fmla="*/ 923330 h 923330"/>
              <a:gd name="connsiteX26" fmla="*/ 6894141 w 9750449"/>
              <a:gd name="connsiteY26" fmla="*/ 923330 h 923330"/>
              <a:gd name="connsiteX27" fmla="*/ 6418090 w 9750449"/>
              <a:gd name="connsiteY27" fmla="*/ 923330 h 923330"/>
              <a:gd name="connsiteX28" fmla="*/ 6039543 w 9750449"/>
              <a:gd name="connsiteY28" fmla="*/ 923330 h 923330"/>
              <a:gd name="connsiteX29" fmla="*/ 5758500 w 9750449"/>
              <a:gd name="connsiteY29" fmla="*/ 923330 h 923330"/>
              <a:gd name="connsiteX30" fmla="*/ 5087440 w 9750449"/>
              <a:gd name="connsiteY30" fmla="*/ 923330 h 923330"/>
              <a:gd name="connsiteX31" fmla="*/ 4708893 w 9750449"/>
              <a:gd name="connsiteY31" fmla="*/ 923330 h 923330"/>
              <a:gd name="connsiteX32" fmla="*/ 4135337 w 9750449"/>
              <a:gd name="connsiteY32" fmla="*/ 923330 h 923330"/>
              <a:gd name="connsiteX33" fmla="*/ 3561782 w 9750449"/>
              <a:gd name="connsiteY33" fmla="*/ 923330 h 923330"/>
              <a:gd name="connsiteX34" fmla="*/ 3183235 w 9750449"/>
              <a:gd name="connsiteY34" fmla="*/ 923330 h 923330"/>
              <a:gd name="connsiteX35" fmla="*/ 2902192 w 9750449"/>
              <a:gd name="connsiteY35" fmla="*/ 923330 h 923330"/>
              <a:gd name="connsiteX36" fmla="*/ 2426141 w 9750449"/>
              <a:gd name="connsiteY36" fmla="*/ 923330 h 923330"/>
              <a:gd name="connsiteX37" fmla="*/ 2145099 w 9750449"/>
              <a:gd name="connsiteY37" fmla="*/ 923330 h 923330"/>
              <a:gd name="connsiteX38" fmla="*/ 1766552 w 9750449"/>
              <a:gd name="connsiteY38" fmla="*/ 923330 h 923330"/>
              <a:gd name="connsiteX39" fmla="*/ 1388005 w 9750449"/>
              <a:gd name="connsiteY39" fmla="*/ 923330 h 923330"/>
              <a:gd name="connsiteX40" fmla="*/ 911954 w 9750449"/>
              <a:gd name="connsiteY40" fmla="*/ 923330 h 923330"/>
              <a:gd name="connsiteX41" fmla="*/ 0 w 9750449"/>
              <a:gd name="connsiteY41" fmla="*/ 923330 h 923330"/>
              <a:gd name="connsiteX42" fmla="*/ 0 w 9750449"/>
              <a:gd name="connsiteY42" fmla="*/ 480132 h 923330"/>
              <a:gd name="connsiteX43" fmla="*/ 0 w 9750449"/>
              <a:gd name="connsiteY4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750449" h="923330" fill="none" extrusionOk="0">
                <a:moveTo>
                  <a:pt x="0" y="0"/>
                </a:moveTo>
                <a:cubicBezTo>
                  <a:pt x="126708" y="-3360"/>
                  <a:pt x="300100" y="46505"/>
                  <a:pt x="573556" y="0"/>
                </a:cubicBezTo>
                <a:cubicBezTo>
                  <a:pt x="847012" y="-46505"/>
                  <a:pt x="843263" y="27385"/>
                  <a:pt x="1049607" y="0"/>
                </a:cubicBezTo>
                <a:cubicBezTo>
                  <a:pt x="1255951" y="-27385"/>
                  <a:pt x="1248311" y="29120"/>
                  <a:pt x="1330650" y="0"/>
                </a:cubicBezTo>
                <a:cubicBezTo>
                  <a:pt x="1412989" y="-29120"/>
                  <a:pt x="1772427" y="50946"/>
                  <a:pt x="1904205" y="0"/>
                </a:cubicBezTo>
                <a:cubicBezTo>
                  <a:pt x="2035984" y="-50946"/>
                  <a:pt x="2244094" y="43523"/>
                  <a:pt x="2477761" y="0"/>
                </a:cubicBezTo>
                <a:cubicBezTo>
                  <a:pt x="2711428" y="-43523"/>
                  <a:pt x="2788772" y="4294"/>
                  <a:pt x="2953812" y="0"/>
                </a:cubicBezTo>
                <a:cubicBezTo>
                  <a:pt x="3118852" y="-4294"/>
                  <a:pt x="3300526" y="63673"/>
                  <a:pt x="3527368" y="0"/>
                </a:cubicBezTo>
                <a:cubicBezTo>
                  <a:pt x="3754210" y="-63673"/>
                  <a:pt x="3668666" y="13347"/>
                  <a:pt x="3808411" y="0"/>
                </a:cubicBezTo>
                <a:cubicBezTo>
                  <a:pt x="3948156" y="-13347"/>
                  <a:pt x="4332458" y="64048"/>
                  <a:pt x="4479471" y="0"/>
                </a:cubicBezTo>
                <a:cubicBezTo>
                  <a:pt x="4626484" y="-64048"/>
                  <a:pt x="4881446" y="90201"/>
                  <a:pt x="5248036" y="0"/>
                </a:cubicBezTo>
                <a:cubicBezTo>
                  <a:pt x="5614626" y="-90201"/>
                  <a:pt x="5590259" y="27537"/>
                  <a:pt x="5919096" y="0"/>
                </a:cubicBezTo>
                <a:cubicBezTo>
                  <a:pt x="6247933" y="-27537"/>
                  <a:pt x="6195446" y="41293"/>
                  <a:pt x="6297643" y="0"/>
                </a:cubicBezTo>
                <a:cubicBezTo>
                  <a:pt x="6399840" y="-41293"/>
                  <a:pt x="6738580" y="70259"/>
                  <a:pt x="7066208" y="0"/>
                </a:cubicBezTo>
                <a:cubicBezTo>
                  <a:pt x="7393837" y="-70259"/>
                  <a:pt x="7278465" y="33511"/>
                  <a:pt x="7444755" y="0"/>
                </a:cubicBezTo>
                <a:cubicBezTo>
                  <a:pt x="7611045" y="-33511"/>
                  <a:pt x="7906920" y="27393"/>
                  <a:pt x="8213319" y="0"/>
                </a:cubicBezTo>
                <a:cubicBezTo>
                  <a:pt x="8519718" y="-27393"/>
                  <a:pt x="8399810" y="23701"/>
                  <a:pt x="8494362" y="0"/>
                </a:cubicBezTo>
                <a:cubicBezTo>
                  <a:pt x="8588914" y="-23701"/>
                  <a:pt x="8713835" y="10200"/>
                  <a:pt x="8872909" y="0"/>
                </a:cubicBezTo>
                <a:cubicBezTo>
                  <a:pt x="9031983" y="-10200"/>
                  <a:pt x="9398638" y="60900"/>
                  <a:pt x="9750449" y="0"/>
                </a:cubicBezTo>
                <a:cubicBezTo>
                  <a:pt x="9797429" y="112820"/>
                  <a:pt x="9699893" y="255977"/>
                  <a:pt x="9750449" y="470898"/>
                </a:cubicBezTo>
                <a:cubicBezTo>
                  <a:pt x="9801005" y="685819"/>
                  <a:pt x="9746979" y="828979"/>
                  <a:pt x="9750449" y="923330"/>
                </a:cubicBezTo>
                <a:cubicBezTo>
                  <a:pt x="9682245" y="931213"/>
                  <a:pt x="9578291" y="915035"/>
                  <a:pt x="9469407" y="923330"/>
                </a:cubicBezTo>
                <a:cubicBezTo>
                  <a:pt x="9360523" y="931625"/>
                  <a:pt x="9183330" y="879431"/>
                  <a:pt x="8993355" y="923330"/>
                </a:cubicBezTo>
                <a:cubicBezTo>
                  <a:pt x="8803380" y="967229"/>
                  <a:pt x="8598847" y="914651"/>
                  <a:pt x="8224791" y="923330"/>
                </a:cubicBezTo>
                <a:cubicBezTo>
                  <a:pt x="7850735" y="932009"/>
                  <a:pt x="7828136" y="919514"/>
                  <a:pt x="7651235" y="923330"/>
                </a:cubicBezTo>
                <a:cubicBezTo>
                  <a:pt x="7474334" y="927146"/>
                  <a:pt x="7275368" y="915348"/>
                  <a:pt x="7175183" y="923330"/>
                </a:cubicBezTo>
                <a:cubicBezTo>
                  <a:pt x="7074998" y="931312"/>
                  <a:pt x="6999517" y="898035"/>
                  <a:pt x="6894141" y="923330"/>
                </a:cubicBezTo>
                <a:cubicBezTo>
                  <a:pt x="6788765" y="948625"/>
                  <a:pt x="6630904" y="872112"/>
                  <a:pt x="6418090" y="923330"/>
                </a:cubicBezTo>
                <a:cubicBezTo>
                  <a:pt x="6205276" y="974548"/>
                  <a:pt x="6217021" y="880285"/>
                  <a:pt x="6039543" y="923330"/>
                </a:cubicBezTo>
                <a:cubicBezTo>
                  <a:pt x="5862065" y="966375"/>
                  <a:pt x="5863573" y="904210"/>
                  <a:pt x="5758500" y="923330"/>
                </a:cubicBezTo>
                <a:cubicBezTo>
                  <a:pt x="5653427" y="942450"/>
                  <a:pt x="5225182" y="860255"/>
                  <a:pt x="5087440" y="923330"/>
                </a:cubicBezTo>
                <a:cubicBezTo>
                  <a:pt x="4949698" y="986405"/>
                  <a:pt x="4801178" y="882683"/>
                  <a:pt x="4708893" y="923330"/>
                </a:cubicBezTo>
                <a:cubicBezTo>
                  <a:pt x="4616608" y="963977"/>
                  <a:pt x="4400157" y="885067"/>
                  <a:pt x="4135337" y="923330"/>
                </a:cubicBezTo>
                <a:cubicBezTo>
                  <a:pt x="3870517" y="961593"/>
                  <a:pt x="3765338" y="919214"/>
                  <a:pt x="3561782" y="923330"/>
                </a:cubicBezTo>
                <a:cubicBezTo>
                  <a:pt x="3358227" y="927446"/>
                  <a:pt x="3290357" y="913583"/>
                  <a:pt x="3183235" y="923330"/>
                </a:cubicBezTo>
                <a:cubicBezTo>
                  <a:pt x="3076113" y="933077"/>
                  <a:pt x="2962984" y="920713"/>
                  <a:pt x="2902192" y="923330"/>
                </a:cubicBezTo>
                <a:cubicBezTo>
                  <a:pt x="2841400" y="925947"/>
                  <a:pt x="2573027" y="882331"/>
                  <a:pt x="2426141" y="923330"/>
                </a:cubicBezTo>
                <a:cubicBezTo>
                  <a:pt x="2279255" y="964329"/>
                  <a:pt x="2264536" y="897999"/>
                  <a:pt x="2145099" y="923330"/>
                </a:cubicBezTo>
                <a:cubicBezTo>
                  <a:pt x="2025662" y="948661"/>
                  <a:pt x="1925777" y="899702"/>
                  <a:pt x="1766552" y="923330"/>
                </a:cubicBezTo>
                <a:cubicBezTo>
                  <a:pt x="1607327" y="946958"/>
                  <a:pt x="1506257" y="892703"/>
                  <a:pt x="1388005" y="923330"/>
                </a:cubicBezTo>
                <a:cubicBezTo>
                  <a:pt x="1269753" y="953957"/>
                  <a:pt x="1090610" y="922582"/>
                  <a:pt x="911954" y="923330"/>
                </a:cubicBezTo>
                <a:cubicBezTo>
                  <a:pt x="733298" y="924078"/>
                  <a:pt x="305146" y="826099"/>
                  <a:pt x="0" y="923330"/>
                </a:cubicBezTo>
                <a:cubicBezTo>
                  <a:pt x="-22297" y="746309"/>
                  <a:pt x="22544" y="584492"/>
                  <a:pt x="0" y="480132"/>
                </a:cubicBezTo>
                <a:cubicBezTo>
                  <a:pt x="-22544" y="375772"/>
                  <a:pt x="31204" y="112672"/>
                  <a:pt x="0" y="0"/>
                </a:cubicBezTo>
                <a:close/>
              </a:path>
              <a:path w="9750449" h="923330" stroke="0" extrusionOk="0">
                <a:moveTo>
                  <a:pt x="0" y="0"/>
                </a:moveTo>
                <a:cubicBezTo>
                  <a:pt x="186237" y="-42877"/>
                  <a:pt x="397063" y="1656"/>
                  <a:pt x="768565" y="0"/>
                </a:cubicBezTo>
                <a:cubicBezTo>
                  <a:pt x="1140068" y="-1656"/>
                  <a:pt x="995955" y="44322"/>
                  <a:pt x="1147112" y="0"/>
                </a:cubicBezTo>
                <a:cubicBezTo>
                  <a:pt x="1298269" y="-44322"/>
                  <a:pt x="1537490" y="46999"/>
                  <a:pt x="1720667" y="0"/>
                </a:cubicBezTo>
                <a:cubicBezTo>
                  <a:pt x="1903845" y="-46999"/>
                  <a:pt x="2098631" y="33079"/>
                  <a:pt x="2196719" y="0"/>
                </a:cubicBezTo>
                <a:cubicBezTo>
                  <a:pt x="2294807" y="-33079"/>
                  <a:pt x="2636301" y="48331"/>
                  <a:pt x="2965284" y="0"/>
                </a:cubicBezTo>
                <a:cubicBezTo>
                  <a:pt x="3294267" y="-48331"/>
                  <a:pt x="3162193" y="1772"/>
                  <a:pt x="3246326" y="0"/>
                </a:cubicBezTo>
                <a:cubicBezTo>
                  <a:pt x="3330459" y="-1772"/>
                  <a:pt x="3664577" y="40400"/>
                  <a:pt x="4014891" y="0"/>
                </a:cubicBezTo>
                <a:cubicBezTo>
                  <a:pt x="4365206" y="-40400"/>
                  <a:pt x="4277410" y="19746"/>
                  <a:pt x="4490942" y="0"/>
                </a:cubicBezTo>
                <a:cubicBezTo>
                  <a:pt x="4704474" y="-19746"/>
                  <a:pt x="4843723" y="8006"/>
                  <a:pt x="5162002" y="0"/>
                </a:cubicBezTo>
                <a:cubicBezTo>
                  <a:pt x="5480281" y="-8006"/>
                  <a:pt x="5456822" y="45531"/>
                  <a:pt x="5638054" y="0"/>
                </a:cubicBezTo>
                <a:cubicBezTo>
                  <a:pt x="5819286" y="-45531"/>
                  <a:pt x="5795336" y="20161"/>
                  <a:pt x="5919096" y="0"/>
                </a:cubicBezTo>
                <a:cubicBezTo>
                  <a:pt x="6042856" y="-20161"/>
                  <a:pt x="6245986" y="26407"/>
                  <a:pt x="6492652" y="0"/>
                </a:cubicBezTo>
                <a:cubicBezTo>
                  <a:pt x="6739318" y="-26407"/>
                  <a:pt x="6742750" y="14502"/>
                  <a:pt x="6968703" y="0"/>
                </a:cubicBezTo>
                <a:cubicBezTo>
                  <a:pt x="7194656" y="-14502"/>
                  <a:pt x="7551367" y="92083"/>
                  <a:pt x="7737268" y="0"/>
                </a:cubicBezTo>
                <a:cubicBezTo>
                  <a:pt x="7923170" y="-92083"/>
                  <a:pt x="8021875" y="43708"/>
                  <a:pt x="8115815" y="0"/>
                </a:cubicBezTo>
                <a:cubicBezTo>
                  <a:pt x="8209755" y="-43708"/>
                  <a:pt x="8523908" y="47801"/>
                  <a:pt x="8884380" y="0"/>
                </a:cubicBezTo>
                <a:cubicBezTo>
                  <a:pt x="9244853" y="-47801"/>
                  <a:pt x="9336449" y="77702"/>
                  <a:pt x="9750449" y="0"/>
                </a:cubicBezTo>
                <a:cubicBezTo>
                  <a:pt x="9798457" y="155832"/>
                  <a:pt x="9729951" y="305068"/>
                  <a:pt x="9750449" y="452432"/>
                </a:cubicBezTo>
                <a:cubicBezTo>
                  <a:pt x="9770947" y="599796"/>
                  <a:pt x="9710880" y="702851"/>
                  <a:pt x="9750449" y="923330"/>
                </a:cubicBezTo>
                <a:cubicBezTo>
                  <a:pt x="9621607" y="945957"/>
                  <a:pt x="9608305" y="906340"/>
                  <a:pt x="9469407" y="923330"/>
                </a:cubicBezTo>
                <a:cubicBezTo>
                  <a:pt x="9330509" y="940320"/>
                  <a:pt x="9150562" y="896943"/>
                  <a:pt x="8993355" y="923330"/>
                </a:cubicBezTo>
                <a:cubicBezTo>
                  <a:pt x="8836148" y="949717"/>
                  <a:pt x="8463304" y="911842"/>
                  <a:pt x="8322295" y="923330"/>
                </a:cubicBezTo>
                <a:cubicBezTo>
                  <a:pt x="8181286" y="934818"/>
                  <a:pt x="8003812" y="902539"/>
                  <a:pt x="7846244" y="923330"/>
                </a:cubicBezTo>
                <a:cubicBezTo>
                  <a:pt x="7688676" y="944121"/>
                  <a:pt x="7556914" y="914465"/>
                  <a:pt x="7272688" y="923330"/>
                </a:cubicBezTo>
                <a:cubicBezTo>
                  <a:pt x="6988462" y="932195"/>
                  <a:pt x="6925838" y="902200"/>
                  <a:pt x="6796637" y="923330"/>
                </a:cubicBezTo>
                <a:cubicBezTo>
                  <a:pt x="6667436" y="944460"/>
                  <a:pt x="6496763" y="891264"/>
                  <a:pt x="6320585" y="923330"/>
                </a:cubicBezTo>
                <a:cubicBezTo>
                  <a:pt x="6144407" y="955396"/>
                  <a:pt x="6124053" y="887084"/>
                  <a:pt x="5942038" y="923330"/>
                </a:cubicBezTo>
                <a:cubicBezTo>
                  <a:pt x="5760023" y="959576"/>
                  <a:pt x="5659114" y="881071"/>
                  <a:pt x="5563491" y="923330"/>
                </a:cubicBezTo>
                <a:cubicBezTo>
                  <a:pt x="5467868" y="965589"/>
                  <a:pt x="5311745" y="883537"/>
                  <a:pt x="5087440" y="923330"/>
                </a:cubicBezTo>
                <a:cubicBezTo>
                  <a:pt x="4863135" y="963123"/>
                  <a:pt x="4700627" y="845369"/>
                  <a:pt x="4318875" y="923330"/>
                </a:cubicBezTo>
                <a:cubicBezTo>
                  <a:pt x="3937123" y="1001291"/>
                  <a:pt x="3971073" y="883736"/>
                  <a:pt x="3745320" y="923330"/>
                </a:cubicBezTo>
                <a:cubicBezTo>
                  <a:pt x="3519568" y="962924"/>
                  <a:pt x="3504095" y="914048"/>
                  <a:pt x="3269268" y="923330"/>
                </a:cubicBezTo>
                <a:cubicBezTo>
                  <a:pt x="3034441" y="932612"/>
                  <a:pt x="2982936" y="907669"/>
                  <a:pt x="2890721" y="923330"/>
                </a:cubicBezTo>
                <a:cubicBezTo>
                  <a:pt x="2798506" y="938991"/>
                  <a:pt x="2468443" y="876167"/>
                  <a:pt x="2317166" y="923330"/>
                </a:cubicBezTo>
                <a:cubicBezTo>
                  <a:pt x="2165890" y="970493"/>
                  <a:pt x="1806141" y="837323"/>
                  <a:pt x="1548601" y="923330"/>
                </a:cubicBezTo>
                <a:cubicBezTo>
                  <a:pt x="1291062" y="1009337"/>
                  <a:pt x="1098659" y="862534"/>
                  <a:pt x="877540" y="923330"/>
                </a:cubicBezTo>
                <a:cubicBezTo>
                  <a:pt x="656421" y="984126"/>
                  <a:pt x="686663" y="922879"/>
                  <a:pt x="498994" y="923330"/>
                </a:cubicBezTo>
                <a:cubicBezTo>
                  <a:pt x="311325" y="923781"/>
                  <a:pt x="135407" y="907683"/>
                  <a:pt x="0" y="923330"/>
                </a:cubicBezTo>
                <a:cubicBezTo>
                  <a:pt x="-28264" y="759272"/>
                  <a:pt x="11444" y="614761"/>
                  <a:pt x="0" y="452432"/>
                </a:cubicBezTo>
                <a:cubicBezTo>
                  <a:pt x="-11444" y="290103"/>
                  <a:pt x="32428" y="22480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257237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Our research focus is to train robot to climb staircase as a human.</a:t>
            </a:r>
          </a:p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C150982-258D-44C3-9E00-5DF5E2F6CD31}"/>
              </a:ext>
            </a:extLst>
          </p:cNvPr>
          <p:cNvSpPr/>
          <p:nvPr/>
        </p:nvSpPr>
        <p:spPr>
          <a:xfrm flipH="1">
            <a:off x="3156486" y="1840675"/>
            <a:ext cx="7697560" cy="2149434"/>
          </a:xfrm>
          <a:prstGeom prst="rightArrow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  <a:alpha val="0"/>
                  <a:lumMod val="30000"/>
                  <a:lumOff val="70000"/>
                </a:schemeClr>
              </a:gs>
              <a:gs pos="93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722"/>
          <a:stretch/>
        </p:blipFill>
        <p:spPr>
          <a:xfrm>
            <a:off x="721041" y="1143000"/>
            <a:ext cx="10851518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176001443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IT18220834 | </a:t>
            </a:r>
            <a:r>
              <a:rPr lang="en-US" err="1">
                <a:latin typeface="+mj-lt"/>
              </a:rPr>
              <a:t>Wijethilaka</a:t>
            </a:r>
            <a:r>
              <a:rPr lang="en-US">
                <a:latin typeface="+mj-lt"/>
              </a:rPr>
              <a:t> R.G.K.H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Specialization in </a:t>
            </a:r>
            <a:r>
              <a:rPr lang="en-US">
                <a:latin typeface="+mj-lt"/>
              </a:rPr>
              <a:t>Information Technology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425897-F2D7-4EB5-B3C9-C5D078C9B46F}"/>
              </a:ext>
            </a:extLst>
          </p:cNvPr>
          <p:cNvSpPr/>
          <p:nvPr/>
        </p:nvSpPr>
        <p:spPr>
          <a:xfrm>
            <a:off x="9910119" y="0"/>
            <a:ext cx="2281881" cy="2620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7" descr="A picture containing text, clothing, person, indoor&#10;&#10;Description automatically generated">
            <a:extLst>
              <a:ext uri="{FF2B5EF4-FFF2-40B4-BE49-F238E27FC236}">
                <a16:creationId xmlns:a16="http://schemas.microsoft.com/office/drawing/2014/main" id="{C97C826B-8591-4CA7-825A-2D1DC12A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979" y="115354"/>
            <a:ext cx="2057400" cy="20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5867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736172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8784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Move robot’s legs on staircases</a:t>
            </a:r>
          </a:p>
          <a:p>
            <a:pPr algn="just"/>
            <a:r>
              <a:rPr lang="en-US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move ankle, knee and hip.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manage weight between moving legs.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manage</a:t>
            </a:r>
            <a:r>
              <a:rPr lang="en-US" b="0" i="0">
                <a:solidFill>
                  <a:srgbClr val="202124"/>
                </a:solidFill>
                <a:effectLst/>
                <a:latin typeface="+mj-lt"/>
              </a:rPr>
              <a:t> swing in the right direction legs</a:t>
            </a:r>
          </a:p>
          <a:p>
            <a:pPr lvl="2" algn="just"/>
            <a:r>
              <a:rPr lang="en-US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How to manage speed of legs </a:t>
            </a:r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4178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59A84E-5998-4EF3-BDBB-826B4D781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974" y="1062055"/>
            <a:ext cx="6468612" cy="2577130"/>
          </a:xfr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AF374-D798-4D7C-A84A-D9998A140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90" y="3868325"/>
            <a:ext cx="6511444" cy="25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309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System Overview Diagram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361AF5D-0B75-4912-9440-B3085B29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51" y="1790857"/>
            <a:ext cx="10436267" cy="4278367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70E6FD9A-381E-4DCD-BC7A-6F100B57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2" y="2998905"/>
            <a:ext cx="1177708" cy="949239"/>
          </a:xfrm>
          <a:prstGeom prst="rect">
            <a:avLst/>
          </a:prstGeom>
        </p:spPr>
      </p:pic>
      <p:pic>
        <p:nvPicPr>
          <p:cNvPr id="4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6499C7-BC9D-410C-9D26-A02D60894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044" y="2986349"/>
            <a:ext cx="1120230" cy="9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194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Technologies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08D26-0A34-42AC-9DF2-47F6C1738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Cambria"/>
                <a:cs typeface="Calibri"/>
              </a:rPr>
              <a:t>Programming Language(Algorithms)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</a:t>
            </a:r>
            <a:r>
              <a:rPr lang="en-US" sz="2800">
                <a:latin typeface="Calibri"/>
                <a:ea typeface="Cambria"/>
                <a:cs typeface="Calibri"/>
              </a:rPr>
              <a:t>Python</a:t>
            </a:r>
          </a:p>
          <a:p>
            <a:endParaRPr lang="en-US">
              <a:latin typeface="Calibri"/>
              <a:ea typeface="Cambria"/>
              <a:cs typeface="Calibri"/>
            </a:endParaRPr>
          </a:p>
          <a:p>
            <a:r>
              <a:rPr lang="en-US">
                <a:latin typeface="Calibri"/>
                <a:ea typeface="Cambria"/>
                <a:cs typeface="Calibri"/>
              </a:rPr>
              <a:t>Technologies and Software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</a:t>
            </a:r>
            <a:r>
              <a:rPr lang="en-US" sz="2800">
                <a:latin typeface="Calibri"/>
                <a:ea typeface="Cambria"/>
                <a:cs typeface="Calibri"/>
              </a:rPr>
              <a:t>Motion Sensors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     - </a:t>
            </a:r>
            <a:r>
              <a:rPr lang="en-US" sz="2400">
                <a:latin typeface="Calibri"/>
                <a:ea typeface="Cambria"/>
                <a:cs typeface="Calibri"/>
              </a:rPr>
              <a:t>Motion sensor use move legs </a:t>
            </a:r>
          </a:p>
          <a:p>
            <a:pPr marL="0" indent="0">
              <a:buNone/>
            </a:pPr>
            <a:r>
              <a:rPr lang="en-US" sz="2400">
                <a:latin typeface="Calibri"/>
                <a:ea typeface="Cambria"/>
                <a:cs typeface="Calibri"/>
              </a:rPr>
              <a:t>        </a:t>
            </a:r>
            <a:r>
              <a:rPr lang="en-US" sz="2400" err="1">
                <a:latin typeface="Calibri"/>
                <a:ea typeface="Cambria"/>
                <a:cs typeface="Calibri"/>
              </a:rPr>
              <a:t>Webots</a:t>
            </a:r>
            <a:endParaRPr lang="en-US" sz="2400">
              <a:latin typeface="Calibri"/>
              <a:ea typeface="Cambria"/>
              <a:cs typeface="Calibri"/>
            </a:endParaRPr>
          </a:p>
          <a:p>
            <a:pPr marL="0" indent="0">
              <a:buNone/>
            </a:pPr>
            <a:r>
              <a:rPr lang="en-US" sz="2400">
                <a:latin typeface="Calibri"/>
                <a:ea typeface="Cambria"/>
                <a:cs typeface="Calibri"/>
              </a:rPr>
              <a:t>        </a:t>
            </a:r>
            <a:r>
              <a:rPr lang="en-US" sz="2400" err="1">
                <a:latin typeface="Calibri"/>
                <a:ea typeface="Cambria"/>
                <a:cs typeface="Calibri"/>
              </a:rPr>
              <a:t>Choregraphe</a:t>
            </a:r>
            <a:endParaRPr lang="en-US" sz="2400">
              <a:latin typeface="Calibri"/>
              <a:ea typeface="Cambria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AD9A35-81B2-4ACC-9272-DB52ED2A652A}"/>
              </a:ext>
            </a:extLst>
          </p:cNvPr>
          <p:cNvSpPr/>
          <p:nvPr/>
        </p:nvSpPr>
        <p:spPr>
          <a:xfrm>
            <a:off x="711082" y="1957564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6988FC-33DD-4393-B57C-8E65AC7F4114}"/>
              </a:ext>
            </a:extLst>
          </p:cNvPr>
          <p:cNvSpPr/>
          <p:nvPr/>
        </p:nvSpPr>
        <p:spPr>
          <a:xfrm>
            <a:off x="748712" y="3726156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floor, indoor, automaton&#10;&#10;Description automatically generated">
            <a:extLst>
              <a:ext uri="{FF2B5EF4-FFF2-40B4-BE49-F238E27FC236}">
                <a16:creationId xmlns:a16="http://schemas.microsoft.com/office/drawing/2014/main" id="{53BBCA91-B747-4EB2-B924-3FA797DB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44" y="3954817"/>
            <a:ext cx="2743200" cy="248555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C686810-9715-42CC-9023-23A1ECD2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74" y="627474"/>
            <a:ext cx="2743200" cy="2743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DD8AF9A-9605-4CB1-9348-2D48C5C1C7BB}"/>
              </a:ext>
            </a:extLst>
          </p:cNvPr>
          <p:cNvSpPr/>
          <p:nvPr/>
        </p:nvSpPr>
        <p:spPr>
          <a:xfrm>
            <a:off x="748712" y="4742156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49044D-FCDF-453B-B237-C627530D7AA1}"/>
              </a:ext>
            </a:extLst>
          </p:cNvPr>
          <p:cNvSpPr/>
          <p:nvPr/>
        </p:nvSpPr>
        <p:spPr>
          <a:xfrm>
            <a:off x="748712" y="5259563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157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Completion of the project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95401-11A0-4D3F-991E-A9A2DAB1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cs typeface="Calibri"/>
              </a:rPr>
              <a:t>Configure </a:t>
            </a:r>
            <a:r>
              <a:rPr lang="en-US" err="1">
                <a:latin typeface="Calibri"/>
                <a:cs typeface="Calibri"/>
              </a:rPr>
              <a:t>Webots</a:t>
            </a:r>
            <a:r>
              <a:rPr lang="en-US">
                <a:latin typeface="Calibri"/>
                <a:cs typeface="Calibri"/>
              </a:rPr>
              <a:t> Simulator &amp; </a:t>
            </a:r>
            <a:r>
              <a:rPr lang="en-US" err="1">
                <a:latin typeface="Calibri"/>
                <a:cs typeface="Calibri"/>
              </a:rPr>
              <a:t>Choregraphe</a:t>
            </a:r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latin typeface="Calibri"/>
                <a:cs typeface="Calibri"/>
              </a:rPr>
              <a:t>Configure Nao Robot into </a:t>
            </a:r>
            <a:r>
              <a:rPr lang="en-US" err="1">
                <a:latin typeface="Calibri"/>
                <a:cs typeface="Calibri"/>
              </a:rPr>
              <a:t>Webots</a:t>
            </a:r>
            <a:endParaRPr lang="en-US" err="1">
              <a:ea typeface="+mn-lt"/>
              <a:cs typeface="+mn-lt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Create to walking pattern using python</a:t>
            </a: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7C4ED39-63F2-4A10-9BC6-8427ABBD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831" y="1906505"/>
            <a:ext cx="4070022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0133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0FA43-EE54-4B4B-974F-11CE74B8AE84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Working Plan</a:t>
            </a:r>
            <a:endParaRPr lang="en-US"/>
          </a:p>
        </p:txBody>
      </p:sp>
      <p:graphicFrame>
        <p:nvGraphicFramePr>
          <p:cNvPr id="1076" name="Content Placeholder 4">
            <a:extLst>
              <a:ext uri="{FF2B5EF4-FFF2-40B4-BE49-F238E27FC236}">
                <a16:creationId xmlns:a16="http://schemas.microsoft.com/office/drawing/2014/main" id="{C753772B-D5CB-4AB9-94B5-4A0AB6017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622699"/>
              </p:ext>
            </p:extLst>
          </p:nvPr>
        </p:nvGraphicFramePr>
        <p:xfrm>
          <a:off x="571284" y="2183687"/>
          <a:ext cx="11050649" cy="371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29915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571159-154D-4A32-9C57-49A9948D7511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lnSpc>
                <a:spcPct val="90000"/>
              </a:lnSpc>
            </a:pP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Future Works</a:t>
            </a:r>
          </a:p>
          <a:p>
            <a:pPr>
              <a:lnSpc>
                <a:spcPct val="90000"/>
              </a:lnSpc>
            </a:pPr>
            <a:endParaRPr lang="en-US">
              <a:latin typeface="+mj-lt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0628E41-EC61-460F-AE9A-B5A1E267A6BD}"/>
              </a:ext>
            </a:extLst>
          </p:cNvPr>
          <p:cNvSpPr txBox="1">
            <a:spLocks/>
          </p:cNvSpPr>
          <p:nvPr/>
        </p:nvSpPr>
        <p:spPr>
          <a:xfrm>
            <a:off x="304800" y="1293520"/>
            <a:ext cx="8965260" cy="675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Calibri"/>
                <a:cs typeface="Calibri"/>
              </a:rPr>
              <a:t>How to balance between legs to climb object</a:t>
            </a:r>
            <a:endParaRPr lang="en-US">
              <a:solidFill>
                <a:schemeClr val="tx1"/>
              </a:solidFill>
              <a:latin typeface="Cambria"/>
              <a:ea typeface="Cambria"/>
              <a:cs typeface="Calibri"/>
            </a:endParaRPr>
          </a:p>
          <a:p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0A8F5-866E-4F98-BEAB-7304644F51B8}"/>
              </a:ext>
            </a:extLst>
          </p:cNvPr>
          <p:cNvSpPr txBox="1"/>
          <p:nvPr/>
        </p:nvSpPr>
        <p:spPr>
          <a:xfrm>
            <a:off x="114770" y="2146771"/>
            <a:ext cx="820890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/>
                <a:cs typeface="Segoe UI"/>
              </a:rPr>
              <a:t>How to climb staircases using pattern ​</a:t>
            </a:r>
          </a:p>
          <a:p>
            <a:pPr algn="ctr"/>
            <a:r>
              <a:rPr lang="en-US">
                <a:latin typeface="Calibri"/>
                <a:cs typeface="Segoe UI"/>
              </a:rPr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ECB86-A7F7-4BA8-8E6F-DB42F920A373}"/>
              </a:ext>
            </a:extLst>
          </p:cNvPr>
          <p:cNvSpPr txBox="1"/>
          <p:nvPr/>
        </p:nvSpPr>
        <p:spPr>
          <a:xfrm>
            <a:off x="999067" y="3125141"/>
            <a:ext cx="8538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6241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7FF1-CFAF-4AC3-9032-BF3EF5B1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Research Problem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845B74-0DB8-4075-A198-842C54783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>
            <a:normAutofit/>
          </a:bodyPr>
          <a:lstStyle/>
          <a:p>
            <a:pPr algn="just"/>
            <a:endParaRPr lang="en-US" sz="2800">
              <a:latin typeface="+mj-lt"/>
              <a:cs typeface="Arial" panose="020B0604020202020204" pitchFamily="34" charset="0"/>
            </a:endParaRPr>
          </a:p>
          <a:p>
            <a:pPr algn="just"/>
            <a:r>
              <a:rPr lang="en-US" sz="2800">
                <a:latin typeface="+mj-lt"/>
                <a:cs typeface="Arial" panose="020B0604020202020204" pitchFamily="34" charset="0"/>
              </a:rPr>
              <a:t>When climb stairs </a:t>
            </a:r>
          </a:p>
          <a:p>
            <a:pPr algn="just"/>
            <a:endParaRPr lang="en-US" sz="2800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 sz="2800">
              <a:latin typeface="+mj-lt"/>
              <a:cs typeface="Arial" panose="020B0604020202020204" pitchFamily="34" charset="0"/>
            </a:endParaRPr>
          </a:p>
          <a:p>
            <a:pPr lvl="2" algn="just"/>
            <a:endParaRPr lang="" sz="2800"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228CCA-FE6C-430E-863C-5088867FA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794482"/>
              </p:ext>
            </p:extLst>
          </p:nvPr>
        </p:nvGraphicFramePr>
        <p:xfrm>
          <a:off x="1011382" y="2496659"/>
          <a:ext cx="10169236" cy="3570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358851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2374"/>
            <a:ext cx="11684000" cy="792162"/>
          </a:xfrm>
        </p:spPr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44764"/>
              </p:ext>
            </p:extLst>
          </p:nvPr>
        </p:nvGraphicFramePr>
        <p:xfrm>
          <a:off x="304800" y="871146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</a:t>
                      </a:r>
                      <a:r>
                        <a:rPr lang="en-US" sz="1200" err="1"/>
                        <a:t>Oßwald</a:t>
                      </a:r>
                      <a:r>
                        <a:rPr lang="en-US" sz="1200"/>
                        <a:t>, A. </a:t>
                      </a:r>
                      <a:r>
                        <a:rPr lang="en-US" sz="1200" err="1"/>
                        <a:t>Görög</a:t>
                      </a:r>
                      <a:r>
                        <a:rPr lang="en-US" sz="1200"/>
                        <a:t>, A. Hornung and M. </a:t>
                      </a:r>
                      <a:r>
                        <a:rPr lang="en-US" sz="1200" err="1"/>
                        <a:t>Bennewitz</a:t>
                      </a:r>
                      <a:r>
                        <a:rPr lang="en-US" sz="1200"/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</a:t>
                      </a:r>
                      <a:r>
                        <a:rPr lang="en-US" sz="1200" err="1"/>
                        <a:t>Neira-Cárcamo</a:t>
                      </a:r>
                      <a:r>
                        <a:rPr lang="en-US" sz="1200"/>
                        <a:t>, C. Aguilera-Carrasco and L. Vera-Quiroga, “Stairs recognition using stereo vision-based algorithm in NAO robot,” 2017 CHILEAN Conference on Electrical, Electronics Engineering, Information and Communication Technologies (CHILECON), 2017, pp. 1-6,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10.1109/CHILECON.2017.8229674.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36243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587"/>
          <a:stretch/>
        </p:blipFill>
        <p:spPr>
          <a:xfrm>
            <a:off x="721041" y="1143000"/>
            <a:ext cx="10851518" cy="4529380"/>
          </a:xfrm>
          <a:noFill/>
        </p:spPr>
      </p:pic>
    </p:spTree>
    <p:extLst>
      <p:ext uri="{BB962C8B-B14F-4D97-AF65-F5344CB8AC3E}">
        <p14:creationId xmlns:p14="http://schemas.microsoft.com/office/powerpoint/2010/main" val="246046227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ECC-FBF4-4C94-B805-784AA53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IT18212150 | </a:t>
            </a:r>
            <a:r>
              <a:rPr lang="en-US" err="1">
                <a:latin typeface="+mj-lt"/>
              </a:rPr>
              <a:t>Balasooriya</a:t>
            </a:r>
            <a:r>
              <a:rPr lang="en-US">
                <a:latin typeface="+mj-lt"/>
              </a:rPr>
              <a:t> T.D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9B5F-DC74-4622-AF11-85404B6C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Specialization in </a:t>
            </a:r>
            <a:r>
              <a:rPr lang="en-US">
                <a:latin typeface="+mj-lt"/>
              </a:rPr>
              <a:t>Information Technology 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D6619C4F-6628-46E0-9F1F-F51EFA1F6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289" y="0"/>
            <a:ext cx="2171711" cy="26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700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F3FF-B1F5-40C0-A04E-1BB55C6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Research Question</a:t>
            </a:r>
            <a:endParaRPr lang="en-US"/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3610F0-2C1E-473F-B953-CEB5B7ADB5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716115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89994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FAB4-3F26-4446-A4A5-40F95F15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Specific and Sub Objectives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83C4-DDAA-49B8-B5D0-1017B94D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latin typeface="+mj-lt"/>
                <a:cs typeface="Arial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Maintain Stability when moving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Maintain Balance while climbing stairs</a:t>
            </a:r>
          </a:p>
          <a:p>
            <a:pPr algn="just"/>
            <a:r>
              <a:rPr lang="en-US">
                <a:latin typeface="+mj-lt"/>
                <a:cs typeface="Arial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Detect supportive leg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Implement a controller design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Analyze mechanical properties of human walking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Get feedback of walking and optimize the movement</a:t>
            </a:r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3174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D649-BC19-4129-BB29-FA41E30D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Evidences for the completion</a:t>
            </a:r>
            <a:endParaRPr lang="en-US"/>
          </a:p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7EEB045-3977-45D6-822B-7E44C6432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939514"/>
            <a:ext cx="11684000" cy="3588571"/>
          </a:xfrm>
        </p:spPr>
      </p:pic>
    </p:spTree>
    <p:extLst>
      <p:ext uri="{BB962C8B-B14F-4D97-AF65-F5344CB8AC3E}">
        <p14:creationId xmlns:p14="http://schemas.microsoft.com/office/powerpoint/2010/main" val="1644789159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7EA-C395-4A7F-97BB-3DC6642B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Methodology</a:t>
            </a:r>
            <a:endParaRPr lang="en-US"/>
          </a:p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E366D6C-05B8-4292-B654-082A5615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477547"/>
            <a:ext cx="8892115" cy="5056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A5617-8075-40BA-8401-6B9E7E406692}"/>
              </a:ext>
            </a:extLst>
          </p:cNvPr>
          <p:cNvSpPr txBox="1"/>
          <p:nvPr/>
        </p:nvSpPr>
        <p:spPr>
          <a:xfrm>
            <a:off x="1067858" y="887943"/>
            <a:ext cx="47011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br>
              <a:rPr lang="en-US" sz="2400" b="1">
                <a:ea typeface="+mn-lt"/>
                <a:cs typeface="+mn-lt"/>
              </a:rPr>
            </a:br>
            <a:r>
              <a:rPr lang="en-US" sz="2400" b="1">
                <a:latin typeface="Calibri"/>
                <a:ea typeface="Cambria"/>
                <a:cs typeface="Calibri"/>
              </a:rPr>
              <a:t>System Overview Diagram</a:t>
            </a:r>
            <a:endParaRPr lang="en-US" sz="2400" b="1">
              <a:ea typeface="+mn-lt"/>
              <a:cs typeface="+mn-lt"/>
            </a:endParaRPr>
          </a:p>
          <a:p>
            <a:pPr algn="ctr">
              <a:spcBef>
                <a:spcPct val="0"/>
              </a:spcBef>
            </a:pPr>
            <a:endParaRPr lang="en-US" sz="2400" b="1">
              <a:ea typeface="+mn-lt"/>
              <a:cs typeface="+mn-lt"/>
            </a:endParaRPr>
          </a:p>
          <a:p>
            <a:pPr algn="l"/>
            <a:endParaRPr lang="en-US" sz="2400" b="1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5480672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E02A-D80B-4F9D-8A5F-EBAF2EB3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Technologies</a:t>
            </a:r>
            <a:endParaRPr lang="en-US"/>
          </a:p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E715CD8-9651-4B35-806A-FD7225EC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34" y="1432434"/>
            <a:ext cx="9505950" cy="42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305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E3B8D43-B08B-485F-956B-2BAB31F1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34" y="797814"/>
            <a:ext cx="9378949" cy="52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181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694184D-DDA2-48FB-9D02-64932C58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59486"/>
            <a:ext cx="11262783" cy="54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743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8128-FE94-489D-AC68-FA024F57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Research 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FD6AD3-F3F4-45C5-8F11-B56ACED2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6017418" cy="4525963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Main Objective </a:t>
            </a:r>
          </a:p>
          <a:p>
            <a:pPr lvl="1"/>
            <a:r>
              <a:rPr lang="en-US">
                <a:latin typeface="+mj-lt"/>
              </a:rPr>
              <a:t>Train robot to climb stairs.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Sub Objectives</a:t>
            </a:r>
          </a:p>
          <a:p>
            <a:pPr lvl="1"/>
            <a:r>
              <a:rPr lang="en-US">
                <a:latin typeface="+mj-lt"/>
              </a:rPr>
              <a:t>Detect the staircase. </a:t>
            </a:r>
          </a:p>
          <a:p>
            <a:pPr lvl="1"/>
            <a:r>
              <a:rPr lang="en-US">
                <a:latin typeface="+mj-lt"/>
              </a:rPr>
              <a:t>Get dimensions of staircase. </a:t>
            </a:r>
          </a:p>
          <a:p>
            <a:pPr lvl="1"/>
            <a:r>
              <a:rPr lang="en-US">
                <a:latin typeface="+mj-lt"/>
              </a:rPr>
              <a:t>Move robot’s legs on the staircase.</a:t>
            </a:r>
          </a:p>
          <a:p>
            <a:pPr lvl="1"/>
            <a:r>
              <a:rPr lang="en-US">
                <a:latin typeface="+mj-lt"/>
              </a:rPr>
              <a:t>Maintain stability of robot.</a:t>
            </a:r>
            <a:endParaRPr lang="">
              <a:latin typeface="+mj-lt"/>
            </a:endParaRPr>
          </a:p>
        </p:txBody>
      </p:sp>
      <p:pic>
        <p:nvPicPr>
          <p:cNvPr id="5" name="Picture 4" descr="A white and red robot&#10;&#10;Description automatically generated with low confidence">
            <a:extLst>
              <a:ext uri="{FF2B5EF4-FFF2-40B4-BE49-F238E27FC236}">
                <a16:creationId xmlns:a16="http://schemas.microsoft.com/office/drawing/2014/main" id="{6F024AD5-3C62-4010-96CF-D94D1F9E9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18" y="1600201"/>
            <a:ext cx="452596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351285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C30BBC83-D9D5-49CE-8EB4-0407CE2E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0481"/>
            <a:ext cx="10860616" cy="56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731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8"/>
            <a:ext cx="11684000" cy="792162"/>
          </a:xfrm>
        </p:spPr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677615"/>
              </p:ext>
            </p:extLst>
          </p:nvPr>
        </p:nvGraphicFramePr>
        <p:xfrm>
          <a:off x="304800" y="871146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</a:t>
                      </a:r>
                      <a:r>
                        <a:rPr lang="en-US" sz="1200" err="1"/>
                        <a:t>Oßwald</a:t>
                      </a:r>
                      <a:r>
                        <a:rPr lang="en-US" sz="1200"/>
                        <a:t>, A. </a:t>
                      </a:r>
                      <a:r>
                        <a:rPr lang="en-US" sz="1200" err="1"/>
                        <a:t>Görög</a:t>
                      </a:r>
                      <a:r>
                        <a:rPr lang="en-US" sz="1200"/>
                        <a:t>, A. Hornung and M. </a:t>
                      </a:r>
                      <a:r>
                        <a:rPr lang="en-US" sz="1200" err="1"/>
                        <a:t>Bennewitz</a:t>
                      </a:r>
                      <a:r>
                        <a:rPr lang="en-US" sz="1200"/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Neira-Cárcamo, C. Aguilera-Carrasco and L. Vera-Quiroga, “Stairs recognition using stereo vision-based algorithm in NAO robot,” 2017 CHILEAN Conference on Electrical, Electronics Engineering, Information and Communication Technologies (CHILECON), 2017, pp. 1-6, doi: 10.1109/CHILECON.2017.8229674.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4284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/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0494"/>
          <a:stretch/>
        </p:blipFill>
        <p:spPr>
          <a:xfrm>
            <a:off x="721041" y="1143000"/>
            <a:ext cx="10851518" cy="4637868"/>
          </a:xfrm>
          <a:noFill/>
        </p:spPr>
      </p:pic>
    </p:spTree>
    <p:extLst>
      <p:ext uri="{BB962C8B-B14F-4D97-AF65-F5344CB8AC3E}">
        <p14:creationId xmlns:p14="http://schemas.microsoft.com/office/powerpoint/2010/main" val="213952015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7AFC-51DC-4E21-867A-0E4640E8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Overall System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C03A86F-3EF1-4345-B693-CFB24A881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143000"/>
            <a:ext cx="10203542" cy="5410200"/>
          </a:xfrm>
        </p:spPr>
      </p:pic>
    </p:spTree>
    <p:extLst>
      <p:ext uri="{BB962C8B-B14F-4D97-AF65-F5344CB8AC3E}">
        <p14:creationId xmlns:p14="http://schemas.microsoft.com/office/powerpoint/2010/main" val="5760248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IT18216974 | Jayawardana J.T.H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Specialization in Software Engineering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BCD2770-309E-4CA1-BA18-208FB70B2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42" y="143998"/>
            <a:ext cx="1986382" cy="23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430735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098302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Identify staircase.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Get number of steps have to climb.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Configure robot camera.</a:t>
            </a:r>
          </a:p>
          <a:p>
            <a:pPr algn="just"/>
            <a:r>
              <a:rPr lang="en-US" sz="280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Consider how to integrate robot camera to the detection system.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Create different staircases data set.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Define a model to identify staircase features.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Find out a model to identify number of steps in a staircase. </a:t>
            </a: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+mj-lt"/>
              <a:cs typeface="Arial" panose="020B0604020202020204" pitchFamily="34" charset="0"/>
            </a:endParaRPr>
          </a:p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224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08069c-4278-4cd4-883c-7eda4b8afcf4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C316EE5E73C489289109EAD464692" ma:contentTypeVersion="15" ma:contentTypeDescription="Create a new document." ma:contentTypeScope="" ma:versionID="7d866bc410aae144c3740708dd54372e">
  <xsd:schema xmlns:xsd="http://www.w3.org/2001/XMLSchema" xmlns:xs="http://www.w3.org/2001/XMLSchema" xmlns:p="http://schemas.microsoft.com/office/2006/metadata/properties" xmlns:ns2="5508069c-4278-4cd4-883c-7eda4b8afcf4" xmlns:ns3="db72c12f-87a4-44ab-bbc5-4cc8306b158a" targetNamespace="http://schemas.microsoft.com/office/2006/metadata/properties" ma:root="true" ma:fieldsID="e64d54e8949af40e5afee8ee956ff9b9" ns2:_="" ns3:_="">
    <xsd:import namespace="5508069c-4278-4cd4-883c-7eda4b8afcf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8069c-4278-4cd4-883c-7eda4b8af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293F72-550A-4FC1-AE7E-A690D917C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40B08C-6D12-4988-B511-DE736F961656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D057FD82-2EB2-49D7-8022-1814AC07786F}"/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Train robot to climb stairs</vt:lpstr>
      <vt:lpstr>Team Members</vt:lpstr>
      <vt:lpstr>Introduction</vt:lpstr>
      <vt:lpstr>Research Problem</vt:lpstr>
      <vt:lpstr>Research Objectives</vt:lpstr>
      <vt:lpstr>Overall System Diagram</vt:lpstr>
      <vt:lpstr>IT18216974 | Jayawardana J.T.H</vt:lpstr>
      <vt:lpstr>Research Question</vt:lpstr>
      <vt:lpstr>Specific and Sub Objectives</vt:lpstr>
      <vt:lpstr>Methodology</vt:lpstr>
      <vt:lpstr>Methodology Cont...</vt:lpstr>
      <vt:lpstr>Current Progress</vt:lpstr>
      <vt:lpstr>Evidences for the completion</vt:lpstr>
      <vt:lpstr>Evidences for the completion cont.…</vt:lpstr>
      <vt:lpstr>Evidences for the completion cont.…</vt:lpstr>
      <vt:lpstr>Completion of the project</vt:lpstr>
      <vt:lpstr>Completion of the project Cont.…</vt:lpstr>
      <vt:lpstr>References</vt:lpstr>
      <vt:lpstr>Demonstration</vt:lpstr>
      <vt:lpstr>IT18217100 | Dilshan h.v.v</vt:lpstr>
      <vt:lpstr> Research Question </vt:lpstr>
      <vt:lpstr> Specific and Sub Objectives </vt:lpstr>
      <vt:lpstr> System Overview Diagram </vt:lpstr>
      <vt:lpstr> Technologies </vt:lpstr>
      <vt:lpstr>Current Progress </vt:lpstr>
      <vt:lpstr> Evidences for the completion </vt:lpstr>
      <vt:lpstr> Future Works </vt:lpstr>
      <vt:lpstr>Working Plan</vt:lpstr>
      <vt:lpstr>References</vt:lpstr>
      <vt:lpstr>Demonstration</vt:lpstr>
      <vt:lpstr>IT18220834 | Wijethilaka R.G.K.H</vt:lpstr>
      <vt:lpstr>Research Question</vt:lpstr>
      <vt:lpstr>Specific and Sub Objectives</vt:lpstr>
      <vt:lpstr>Evidences for the completion</vt:lpstr>
      <vt:lpstr>Methodology</vt:lpstr>
      <vt:lpstr>Technologies</vt:lpstr>
      <vt:lpstr>Completion of the project</vt:lpstr>
      <vt:lpstr>PowerPoint Presentation</vt:lpstr>
      <vt:lpstr>PowerPoint Presentation</vt:lpstr>
      <vt:lpstr>References</vt:lpstr>
      <vt:lpstr>Demonstration</vt:lpstr>
      <vt:lpstr>IT18212150 | Balasooriya T.D</vt:lpstr>
      <vt:lpstr> Research Question </vt:lpstr>
      <vt:lpstr> Specific and Sub Objectives </vt:lpstr>
      <vt:lpstr> Evidences for the completion </vt:lpstr>
      <vt:lpstr> Methodology </vt:lpstr>
      <vt:lpstr> Technologies </vt:lpstr>
      <vt:lpstr>PowerPoint Presentation</vt:lpstr>
      <vt:lpstr>PowerPoint Presentation</vt:lpstr>
      <vt:lpstr>PowerPoint Presentation</vt:lpstr>
      <vt:lpstr>References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robot to climb stairs</dc:title>
  <dc:creator>Jayawardana J.T.H it18216974</dc:creator>
  <cp:lastModifiedBy>Tiran Harsha</cp:lastModifiedBy>
  <cp:revision>1</cp:revision>
  <dcterms:created xsi:type="dcterms:W3CDTF">2022-01-08T18:01:29Z</dcterms:created>
  <dcterms:modified xsi:type="dcterms:W3CDTF">2022-01-10T06:32:56Z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0x010100A88C316EE5E73C489289109EAD464692</vt:lpwstr>
  </property>
  <property fmtid="{D5CDD505-2E9C-101B-9397-08002B2CF9AE}" pid="3" name="MediaServiceImageTags">
    <vt:lpwstr/>
  </property>
</Properties>
</file>